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4" r:id="rId2"/>
  </p:sldMasterIdLst>
  <p:notesMasterIdLst>
    <p:notesMasterId r:id="rId21"/>
  </p:notesMasterIdLst>
  <p:sldIdLst>
    <p:sldId id="256" r:id="rId3"/>
    <p:sldId id="257" r:id="rId4"/>
    <p:sldId id="258" r:id="rId5"/>
    <p:sldId id="260" r:id="rId6"/>
    <p:sldId id="267" r:id="rId7"/>
    <p:sldId id="262" r:id="rId8"/>
    <p:sldId id="264" r:id="rId9"/>
    <p:sldId id="261" r:id="rId10"/>
    <p:sldId id="259" r:id="rId11"/>
    <p:sldId id="268" r:id="rId12"/>
    <p:sldId id="269" r:id="rId13"/>
    <p:sldId id="270" r:id="rId14"/>
    <p:sldId id="271" r:id="rId15"/>
    <p:sldId id="272" r:id="rId16"/>
    <p:sldId id="273" r:id="rId17"/>
    <p:sldId id="263" r:id="rId18"/>
    <p:sldId id="266" r:id="rId19"/>
    <p:sldId id="265" r:id="rId20"/>
  </p:sldIdLst>
  <p:sldSz cx="18288000" cy="10287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bdf771246f6c49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50" autoAdjust="0"/>
  </p:normalViewPr>
  <p:slideViewPr>
    <p:cSldViewPr snapToGrid="0">
      <p:cViewPr varScale="1">
        <p:scale>
          <a:sx n="56" d="100"/>
          <a:sy n="56" d="100"/>
        </p:scale>
        <p:origin x="9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bdf771246f6c4918" providerId="LiveId" clId="{DD9732BE-036F-4B36-B6DE-EFBFDA75F3CC}"/>
    <pc:docChg chg="undo custSel modSld sldOrd">
      <pc:chgData name=" " userId="bdf771246f6c4918" providerId="LiveId" clId="{DD9732BE-036F-4B36-B6DE-EFBFDA75F3CC}" dt="2020-06-08T05:52:25.218" v="1063"/>
      <pc:docMkLst>
        <pc:docMk/>
      </pc:docMkLst>
      <pc:sldChg chg="addSp delSp modSp mod modTransition modAnim">
        <pc:chgData name=" " userId="bdf771246f6c4918" providerId="LiveId" clId="{DD9732BE-036F-4B36-B6DE-EFBFDA75F3CC}" dt="2020-06-08T05:52:25.218" v="1063"/>
        <pc:sldMkLst>
          <pc:docMk/>
          <pc:sldMk cId="230974457" sldId="256"/>
        </pc:sldMkLst>
        <pc:spChg chg="mod">
          <ac:chgData name=" " userId="bdf771246f6c4918" providerId="LiveId" clId="{DD9732BE-036F-4B36-B6DE-EFBFDA75F3CC}" dt="2020-06-08T05:33:03.788" v="1013"/>
          <ac:spMkLst>
            <pc:docMk/>
            <pc:sldMk cId="230974457" sldId="256"/>
            <ac:spMk id="2" creationId="{00000000-0000-0000-0000-000000000000}"/>
          </ac:spMkLst>
        </pc:spChg>
        <pc:picChg chg="add del mod">
          <ac:chgData name=" " userId="bdf771246f6c4918" providerId="LiveId" clId="{DD9732BE-036F-4B36-B6DE-EFBFDA75F3CC}" dt="2020-06-08T05:47:31.272" v="1062"/>
          <ac:picMkLst>
            <pc:docMk/>
            <pc:sldMk cId="230974457" sldId="256"/>
            <ac:picMk id="4" creationId="{1FC895A9-17F0-4C6C-B6A5-481D6676D780}"/>
          </ac:picMkLst>
        </pc:picChg>
        <pc:picChg chg="add mod">
          <ac:chgData name=" " userId="bdf771246f6c4918" providerId="LiveId" clId="{DD9732BE-036F-4B36-B6DE-EFBFDA75F3CC}" dt="2020-06-08T05:52:25.218" v="1063"/>
          <ac:picMkLst>
            <pc:docMk/>
            <pc:sldMk cId="230974457" sldId="256"/>
            <ac:picMk id="5" creationId="{A73BC947-E0D8-4E34-BD49-CDFB2056F328}"/>
          </ac:picMkLst>
        </pc:picChg>
        <pc:picChg chg="del">
          <ac:chgData name=" " userId="bdf771246f6c4918" providerId="LiveId" clId="{DD9732BE-036F-4B36-B6DE-EFBFDA75F3CC}" dt="2020-06-08T05:46:46.912" v="1060"/>
          <ac:picMkLst>
            <pc:docMk/>
            <pc:sldMk cId="230974457" sldId="256"/>
            <ac:picMk id="6" creationId="{FF260795-D3BA-4ADA-B1F5-40953191D9DE}"/>
          </ac:picMkLst>
        </pc:picChg>
      </pc:sldChg>
      <pc:sldChg chg="addSp delSp modSp modTransition modAnim">
        <pc:chgData name=" " userId="bdf771246f6c4918" providerId="LiveId" clId="{DD9732BE-036F-4B36-B6DE-EFBFDA75F3CC}" dt="2020-06-08T05:52:25.218" v="1063"/>
        <pc:sldMkLst>
          <pc:docMk/>
          <pc:sldMk cId="2663357823" sldId="257"/>
        </pc:sldMkLst>
        <pc:picChg chg="add mod">
          <ac:chgData name=" " userId="bdf771246f6c4918" providerId="LiveId" clId="{DD9732BE-036F-4B36-B6DE-EFBFDA75F3CC}" dt="2020-06-08T05:52:25.218" v="1063"/>
          <ac:picMkLst>
            <pc:docMk/>
            <pc:sldMk cId="2663357823" sldId="257"/>
            <ac:picMk id="4" creationId="{51BEBABF-A674-4C05-9C3D-C3803F189AFF}"/>
          </ac:picMkLst>
        </pc:picChg>
        <pc:picChg chg="del">
          <ac:chgData name=" " userId="bdf771246f6c4918" providerId="LiveId" clId="{DD9732BE-036F-4B36-B6DE-EFBFDA75F3CC}" dt="2020-06-08T05:46:46.912" v="1060"/>
          <ac:picMkLst>
            <pc:docMk/>
            <pc:sldMk cId="2663357823" sldId="257"/>
            <ac:picMk id="7" creationId="{6D658C72-D386-4CE6-B21F-2C14D55449F2}"/>
          </ac:picMkLst>
        </pc:picChg>
      </pc:sldChg>
      <pc:sldChg chg="addSp delSp modSp modTransition modAnim">
        <pc:chgData name=" " userId="bdf771246f6c4918" providerId="LiveId" clId="{DD9732BE-036F-4B36-B6DE-EFBFDA75F3CC}" dt="2020-06-08T05:52:25.218" v="1063"/>
        <pc:sldMkLst>
          <pc:docMk/>
          <pc:sldMk cId="2740588451" sldId="258"/>
        </pc:sldMkLst>
        <pc:picChg chg="add mod">
          <ac:chgData name=" " userId="bdf771246f6c4918" providerId="LiveId" clId="{DD9732BE-036F-4B36-B6DE-EFBFDA75F3CC}" dt="2020-06-08T05:52:25.218" v="1063"/>
          <ac:picMkLst>
            <pc:docMk/>
            <pc:sldMk cId="2740588451" sldId="258"/>
            <ac:picMk id="6" creationId="{284479C0-3DA4-46F2-97DC-2C8361BB182C}"/>
          </ac:picMkLst>
        </pc:picChg>
        <pc:picChg chg="del">
          <ac:chgData name=" " userId="bdf771246f6c4918" providerId="LiveId" clId="{DD9732BE-036F-4B36-B6DE-EFBFDA75F3CC}" dt="2020-06-08T05:46:46.912" v="1060"/>
          <ac:picMkLst>
            <pc:docMk/>
            <pc:sldMk cId="2740588451" sldId="258"/>
            <ac:picMk id="7" creationId="{EAF5A3E3-907B-415E-80B7-2F018B1A15D9}"/>
          </ac:picMkLst>
        </pc:picChg>
      </pc:sldChg>
      <pc:sldChg chg="addSp delSp modSp modTransition modAnim">
        <pc:chgData name=" " userId="bdf771246f6c4918" providerId="LiveId" clId="{DD9732BE-036F-4B36-B6DE-EFBFDA75F3CC}" dt="2020-06-08T05:52:25.218" v="1063"/>
        <pc:sldMkLst>
          <pc:docMk/>
          <pc:sldMk cId="2828413785" sldId="259"/>
        </pc:sldMkLst>
        <pc:picChg chg="add mod">
          <ac:chgData name=" " userId="bdf771246f6c4918" providerId="LiveId" clId="{DD9732BE-036F-4B36-B6DE-EFBFDA75F3CC}" dt="2020-06-08T05:52:25.218" v="1063"/>
          <ac:picMkLst>
            <pc:docMk/>
            <pc:sldMk cId="2828413785" sldId="259"/>
            <ac:picMk id="14" creationId="{9A76DFBB-F41C-4684-AD60-75CD882CDA13}"/>
          </ac:picMkLst>
        </pc:picChg>
        <pc:picChg chg="del">
          <ac:chgData name=" " userId="bdf771246f6c4918" providerId="LiveId" clId="{DD9732BE-036F-4B36-B6DE-EFBFDA75F3CC}" dt="2020-06-08T05:46:46.912" v="1060"/>
          <ac:picMkLst>
            <pc:docMk/>
            <pc:sldMk cId="2828413785" sldId="259"/>
            <ac:picMk id="15" creationId="{D66D39C2-3570-47E3-ABAC-D2BB8F9EFA61}"/>
          </ac:picMkLst>
        </pc:picChg>
      </pc:sldChg>
      <pc:sldChg chg="addSp delSp modSp modTransition modAnim">
        <pc:chgData name=" " userId="bdf771246f6c4918" providerId="LiveId" clId="{DD9732BE-036F-4B36-B6DE-EFBFDA75F3CC}" dt="2020-06-08T05:52:25.218" v="1063"/>
        <pc:sldMkLst>
          <pc:docMk/>
          <pc:sldMk cId="4062080962" sldId="260"/>
        </pc:sldMkLst>
        <pc:picChg chg="add mod">
          <ac:chgData name=" " userId="bdf771246f6c4918" providerId="LiveId" clId="{DD9732BE-036F-4B36-B6DE-EFBFDA75F3CC}" dt="2020-06-08T05:52:25.218" v="1063"/>
          <ac:picMkLst>
            <pc:docMk/>
            <pc:sldMk cId="4062080962" sldId="260"/>
            <ac:picMk id="4" creationId="{8E542CDE-DEE7-409C-B386-E1473EF48851}"/>
          </ac:picMkLst>
        </pc:picChg>
        <pc:picChg chg="del">
          <ac:chgData name=" " userId="bdf771246f6c4918" providerId="LiveId" clId="{DD9732BE-036F-4B36-B6DE-EFBFDA75F3CC}" dt="2020-06-08T05:46:46.912" v="1060"/>
          <ac:picMkLst>
            <pc:docMk/>
            <pc:sldMk cId="4062080962" sldId="260"/>
            <ac:picMk id="9" creationId="{2097D0F1-F2CE-4E99-9119-70F3635F35D0}"/>
          </ac:picMkLst>
        </pc:picChg>
      </pc:sldChg>
      <pc:sldChg chg="addSp delSp modSp modTransition modAnim">
        <pc:chgData name=" " userId="bdf771246f6c4918" providerId="LiveId" clId="{DD9732BE-036F-4B36-B6DE-EFBFDA75F3CC}" dt="2020-06-08T05:52:25.218" v="1063"/>
        <pc:sldMkLst>
          <pc:docMk/>
          <pc:sldMk cId="2784429098" sldId="261"/>
        </pc:sldMkLst>
        <pc:picChg chg="add mod">
          <ac:chgData name=" " userId="bdf771246f6c4918" providerId="LiveId" clId="{DD9732BE-036F-4B36-B6DE-EFBFDA75F3CC}" dt="2020-06-08T05:52:25.218" v="1063"/>
          <ac:picMkLst>
            <pc:docMk/>
            <pc:sldMk cId="2784429098" sldId="261"/>
            <ac:picMk id="3" creationId="{84CED248-E91C-4593-9867-6338AF5E589C}"/>
          </ac:picMkLst>
        </pc:picChg>
        <pc:picChg chg="del">
          <ac:chgData name=" " userId="bdf771246f6c4918" providerId="LiveId" clId="{DD9732BE-036F-4B36-B6DE-EFBFDA75F3CC}" dt="2020-06-08T05:46:46.912" v="1060"/>
          <ac:picMkLst>
            <pc:docMk/>
            <pc:sldMk cId="2784429098" sldId="261"/>
            <ac:picMk id="4" creationId="{B6F30F07-9A93-4201-97E6-2D54F8C2FD22}"/>
          </ac:picMkLst>
        </pc:picChg>
      </pc:sldChg>
      <pc:sldChg chg="addSp delSp modSp modTransition modAnim">
        <pc:chgData name=" " userId="bdf771246f6c4918" providerId="LiveId" clId="{DD9732BE-036F-4B36-B6DE-EFBFDA75F3CC}" dt="2020-06-08T05:52:25.218" v="1063"/>
        <pc:sldMkLst>
          <pc:docMk/>
          <pc:sldMk cId="801128548" sldId="262"/>
        </pc:sldMkLst>
        <pc:picChg chg="add mod">
          <ac:chgData name=" " userId="bdf771246f6c4918" providerId="LiveId" clId="{DD9732BE-036F-4B36-B6DE-EFBFDA75F3CC}" dt="2020-06-08T05:52:25.218" v="1063"/>
          <ac:picMkLst>
            <pc:docMk/>
            <pc:sldMk cId="801128548" sldId="262"/>
            <ac:picMk id="3" creationId="{00B6FC8F-D15F-4B86-9F51-4192A5D654A5}"/>
          </ac:picMkLst>
        </pc:picChg>
        <pc:picChg chg="del">
          <ac:chgData name=" " userId="bdf771246f6c4918" providerId="LiveId" clId="{DD9732BE-036F-4B36-B6DE-EFBFDA75F3CC}" dt="2020-06-08T05:46:46.912" v="1060"/>
          <ac:picMkLst>
            <pc:docMk/>
            <pc:sldMk cId="801128548" sldId="262"/>
            <ac:picMk id="8" creationId="{08F071A7-647D-4022-9D0B-F68018BA73FC}"/>
          </ac:picMkLst>
        </pc:picChg>
      </pc:sldChg>
      <pc:sldChg chg="ord modTransition">
        <pc:chgData name=" " userId="bdf771246f6c4918" providerId="LiveId" clId="{DD9732BE-036F-4B36-B6DE-EFBFDA75F3CC}" dt="2020-06-08T05:47:31.272" v="1062"/>
        <pc:sldMkLst>
          <pc:docMk/>
          <pc:sldMk cId="1600972352" sldId="263"/>
        </pc:sldMkLst>
      </pc:sldChg>
      <pc:sldChg chg="addSp delSp modSp modTransition modAnim">
        <pc:chgData name=" " userId="bdf771246f6c4918" providerId="LiveId" clId="{DD9732BE-036F-4B36-B6DE-EFBFDA75F3CC}" dt="2020-06-08T05:52:25.218" v="1063"/>
        <pc:sldMkLst>
          <pc:docMk/>
          <pc:sldMk cId="2946916854" sldId="264"/>
        </pc:sldMkLst>
        <pc:picChg chg="add mod">
          <ac:chgData name=" " userId="bdf771246f6c4918" providerId="LiveId" clId="{DD9732BE-036F-4B36-B6DE-EFBFDA75F3CC}" dt="2020-06-08T05:52:25.218" v="1063"/>
          <ac:picMkLst>
            <pc:docMk/>
            <pc:sldMk cId="2946916854" sldId="264"/>
            <ac:picMk id="4" creationId="{7BE72D02-595B-4435-9A3E-DD10BC00D383}"/>
          </ac:picMkLst>
        </pc:picChg>
        <pc:picChg chg="del">
          <ac:chgData name=" " userId="bdf771246f6c4918" providerId="LiveId" clId="{DD9732BE-036F-4B36-B6DE-EFBFDA75F3CC}" dt="2020-06-08T05:46:46.912" v="1060"/>
          <ac:picMkLst>
            <pc:docMk/>
            <pc:sldMk cId="2946916854" sldId="264"/>
            <ac:picMk id="5" creationId="{6039F1FA-1AF0-44B0-BC20-D536D9D0147B}"/>
          </ac:picMkLst>
        </pc:picChg>
      </pc:sldChg>
      <pc:sldChg chg="modTransition">
        <pc:chgData name=" " userId="bdf771246f6c4918" providerId="LiveId" clId="{DD9732BE-036F-4B36-B6DE-EFBFDA75F3CC}" dt="2020-06-08T05:47:31.272" v="1062"/>
        <pc:sldMkLst>
          <pc:docMk/>
          <pc:sldMk cId="875721409" sldId="265"/>
        </pc:sldMkLst>
      </pc:sldChg>
      <pc:sldChg chg="modTransition">
        <pc:chgData name=" " userId="bdf771246f6c4918" providerId="LiveId" clId="{DD9732BE-036F-4B36-B6DE-EFBFDA75F3CC}" dt="2020-06-08T05:47:31.272" v="1062"/>
        <pc:sldMkLst>
          <pc:docMk/>
          <pc:sldMk cId="915897247" sldId="266"/>
        </pc:sldMkLst>
      </pc:sldChg>
      <pc:sldChg chg="addSp delSp modSp modTransition modAnim">
        <pc:chgData name=" " userId="bdf771246f6c4918" providerId="LiveId" clId="{DD9732BE-036F-4B36-B6DE-EFBFDA75F3CC}" dt="2020-06-08T05:52:25.218" v="1063"/>
        <pc:sldMkLst>
          <pc:docMk/>
          <pc:sldMk cId="1203786227" sldId="267"/>
        </pc:sldMkLst>
        <pc:picChg chg="add mod">
          <ac:chgData name=" " userId="bdf771246f6c4918" providerId="LiveId" clId="{DD9732BE-036F-4B36-B6DE-EFBFDA75F3CC}" dt="2020-06-08T05:52:25.218" v="1063"/>
          <ac:picMkLst>
            <pc:docMk/>
            <pc:sldMk cId="1203786227" sldId="267"/>
            <ac:picMk id="3" creationId="{6525D73C-84DB-4D22-949D-DF13A560CAEB}"/>
          </ac:picMkLst>
        </pc:picChg>
        <pc:picChg chg="del">
          <ac:chgData name=" " userId="bdf771246f6c4918" providerId="LiveId" clId="{DD9732BE-036F-4B36-B6DE-EFBFDA75F3CC}" dt="2020-06-08T05:46:46.912" v="1060"/>
          <ac:picMkLst>
            <pc:docMk/>
            <pc:sldMk cId="1203786227" sldId="267"/>
            <ac:picMk id="4" creationId="{2CE0EB77-1CD8-4C6E-8245-9D5874CDDF5D}"/>
          </ac:picMkLst>
        </pc:picChg>
      </pc:sldChg>
      <pc:sldChg chg="addSp delSp modSp mod modTransition modAnim">
        <pc:chgData name=" " userId="bdf771246f6c4918" providerId="LiveId" clId="{DD9732BE-036F-4B36-B6DE-EFBFDA75F3CC}" dt="2020-06-08T05:52:25.218" v="1063"/>
        <pc:sldMkLst>
          <pc:docMk/>
          <pc:sldMk cId="1441687443" sldId="268"/>
        </pc:sldMkLst>
        <pc:spChg chg="mod">
          <ac:chgData name=" " userId="bdf771246f6c4918" providerId="LiveId" clId="{DD9732BE-036F-4B36-B6DE-EFBFDA75F3CC}" dt="2020-06-08T05:43:04.307" v="1041" actId="1582"/>
          <ac:spMkLst>
            <pc:docMk/>
            <pc:sldMk cId="1441687443" sldId="268"/>
            <ac:spMk id="4" creationId="{6CAEE2E4-82D7-47D7-A581-4E63AAFE4BAE}"/>
          </ac:spMkLst>
        </pc:spChg>
        <pc:spChg chg="mod">
          <ac:chgData name=" " userId="bdf771246f6c4918" providerId="LiveId" clId="{DD9732BE-036F-4B36-B6DE-EFBFDA75F3CC}" dt="2020-06-08T05:43:18.587" v="1043" actId="1582"/>
          <ac:spMkLst>
            <pc:docMk/>
            <pc:sldMk cId="1441687443" sldId="268"/>
            <ac:spMk id="5" creationId="{C894BF78-C0F1-4C3A-AEEA-DF029D459AE4}"/>
          </ac:spMkLst>
        </pc:spChg>
        <pc:picChg chg="add mod">
          <ac:chgData name=" " userId="bdf771246f6c4918" providerId="LiveId" clId="{DD9732BE-036F-4B36-B6DE-EFBFDA75F3CC}" dt="2020-06-08T05:52:25.218" v="1063"/>
          <ac:picMkLst>
            <pc:docMk/>
            <pc:sldMk cId="1441687443" sldId="268"/>
            <ac:picMk id="6" creationId="{1FD1F330-0E6B-42E4-9C6C-F123F13ED5C0}"/>
          </ac:picMkLst>
        </pc:picChg>
        <pc:picChg chg="del">
          <ac:chgData name=" " userId="bdf771246f6c4918" providerId="LiveId" clId="{DD9732BE-036F-4B36-B6DE-EFBFDA75F3CC}" dt="2020-06-08T05:46:46.912" v="1060"/>
          <ac:picMkLst>
            <pc:docMk/>
            <pc:sldMk cId="1441687443" sldId="268"/>
            <ac:picMk id="7" creationId="{99317937-0CB2-459E-90C9-2110BF3C875B}"/>
          </ac:picMkLst>
        </pc:picChg>
      </pc:sldChg>
      <pc:sldChg chg="addSp modSp mod ord modTransition">
        <pc:chgData name=" " userId="bdf771246f6c4918" providerId="LiveId" clId="{DD9732BE-036F-4B36-B6DE-EFBFDA75F3CC}" dt="2020-06-08T05:52:25.218" v="1063"/>
        <pc:sldMkLst>
          <pc:docMk/>
          <pc:sldMk cId="2797712110" sldId="269"/>
        </pc:sldMkLst>
        <pc:spChg chg="mod">
          <ac:chgData name=" " userId="bdf771246f6c4918" providerId="LiveId" clId="{DD9732BE-036F-4B36-B6DE-EFBFDA75F3CC}" dt="2020-06-08T05:43:31.921" v="1045" actId="1582"/>
          <ac:spMkLst>
            <pc:docMk/>
            <pc:sldMk cId="2797712110" sldId="269"/>
            <ac:spMk id="4" creationId="{6CAEE2E4-82D7-47D7-A581-4E63AAFE4BAE}"/>
          </ac:spMkLst>
        </pc:spChg>
        <pc:spChg chg="mod">
          <ac:chgData name=" " userId="bdf771246f6c4918" providerId="LiveId" clId="{DD9732BE-036F-4B36-B6DE-EFBFDA75F3CC}" dt="2020-06-08T05:43:43.194" v="1047" actId="1582"/>
          <ac:spMkLst>
            <pc:docMk/>
            <pc:sldMk cId="2797712110" sldId="269"/>
            <ac:spMk id="5" creationId="{C894BF78-C0F1-4C3A-AEEA-DF029D459AE4}"/>
          </ac:spMkLst>
        </pc:spChg>
        <pc:picChg chg="add mod">
          <ac:chgData name=" " userId="bdf771246f6c4918" providerId="LiveId" clId="{DD9732BE-036F-4B36-B6DE-EFBFDA75F3CC}" dt="2020-06-08T05:52:25.218" v="1063"/>
          <ac:picMkLst>
            <pc:docMk/>
            <pc:sldMk cId="2797712110" sldId="269"/>
            <ac:picMk id="6" creationId="{F81DFE8A-114D-46F9-AB56-CFBF54810E68}"/>
          </ac:picMkLst>
        </pc:picChg>
      </pc:sldChg>
      <pc:sldChg chg="addSp modSp mod ord modTransition">
        <pc:chgData name=" " userId="bdf771246f6c4918" providerId="LiveId" clId="{DD9732BE-036F-4B36-B6DE-EFBFDA75F3CC}" dt="2020-06-08T05:52:25.218" v="1063"/>
        <pc:sldMkLst>
          <pc:docMk/>
          <pc:sldMk cId="1064127032" sldId="270"/>
        </pc:sldMkLst>
        <pc:spChg chg="mod">
          <ac:chgData name=" " userId="bdf771246f6c4918" providerId="LiveId" clId="{DD9732BE-036F-4B36-B6DE-EFBFDA75F3CC}" dt="2020-06-08T05:43:57.065" v="1049" actId="1582"/>
          <ac:spMkLst>
            <pc:docMk/>
            <pc:sldMk cId="1064127032" sldId="270"/>
            <ac:spMk id="4" creationId="{6CAEE2E4-82D7-47D7-A581-4E63AAFE4BAE}"/>
          </ac:spMkLst>
        </pc:spChg>
        <pc:spChg chg="mod">
          <ac:chgData name=" " userId="bdf771246f6c4918" providerId="LiveId" clId="{DD9732BE-036F-4B36-B6DE-EFBFDA75F3CC}" dt="2020-06-08T05:44:07.850" v="1051" actId="1582"/>
          <ac:spMkLst>
            <pc:docMk/>
            <pc:sldMk cId="1064127032" sldId="270"/>
            <ac:spMk id="5" creationId="{C894BF78-C0F1-4C3A-AEEA-DF029D459AE4}"/>
          </ac:spMkLst>
        </pc:spChg>
        <pc:picChg chg="add mod">
          <ac:chgData name=" " userId="bdf771246f6c4918" providerId="LiveId" clId="{DD9732BE-036F-4B36-B6DE-EFBFDA75F3CC}" dt="2020-06-08T05:52:25.218" v="1063"/>
          <ac:picMkLst>
            <pc:docMk/>
            <pc:sldMk cId="1064127032" sldId="270"/>
            <ac:picMk id="6" creationId="{E67DB8CF-2E69-453E-ABF1-B689D161A0DA}"/>
          </ac:picMkLst>
        </pc:picChg>
      </pc:sldChg>
      <pc:sldChg chg="addSp modSp mod ord modTransition">
        <pc:chgData name=" " userId="bdf771246f6c4918" providerId="LiveId" clId="{DD9732BE-036F-4B36-B6DE-EFBFDA75F3CC}" dt="2020-06-08T05:52:25.218" v="1063"/>
        <pc:sldMkLst>
          <pc:docMk/>
          <pc:sldMk cId="3315204592" sldId="271"/>
        </pc:sldMkLst>
        <pc:spChg chg="mod">
          <ac:chgData name=" " userId="bdf771246f6c4918" providerId="LiveId" clId="{DD9732BE-036F-4B36-B6DE-EFBFDA75F3CC}" dt="2020-06-08T05:44:23.816" v="1053" actId="1582"/>
          <ac:spMkLst>
            <pc:docMk/>
            <pc:sldMk cId="3315204592" sldId="271"/>
            <ac:spMk id="4" creationId="{6CAEE2E4-82D7-47D7-A581-4E63AAFE4BAE}"/>
          </ac:spMkLst>
        </pc:spChg>
        <pc:spChg chg="mod">
          <ac:chgData name=" " userId="bdf771246f6c4918" providerId="LiveId" clId="{DD9732BE-036F-4B36-B6DE-EFBFDA75F3CC}" dt="2020-06-08T05:44:36.370" v="1055" actId="1582"/>
          <ac:spMkLst>
            <pc:docMk/>
            <pc:sldMk cId="3315204592" sldId="271"/>
            <ac:spMk id="5" creationId="{C894BF78-C0F1-4C3A-AEEA-DF029D459AE4}"/>
          </ac:spMkLst>
        </pc:spChg>
        <pc:picChg chg="add mod">
          <ac:chgData name=" " userId="bdf771246f6c4918" providerId="LiveId" clId="{DD9732BE-036F-4B36-B6DE-EFBFDA75F3CC}" dt="2020-06-08T05:52:25.218" v="1063"/>
          <ac:picMkLst>
            <pc:docMk/>
            <pc:sldMk cId="3315204592" sldId="271"/>
            <ac:picMk id="6" creationId="{8A35CAC8-6E0A-4E4D-8F1C-F03817544BFF}"/>
          </ac:picMkLst>
        </pc:picChg>
      </pc:sldChg>
      <pc:sldChg chg="addSp delSp modSp mod modTransition modAnim modNotesTx">
        <pc:chgData name=" " userId="bdf771246f6c4918" providerId="LiveId" clId="{DD9732BE-036F-4B36-B6DE-EFBFDA75F3CC}" dt="2020-06-08T05:52:25.218" v="1063"/>
        <pc:sldMkLst>
          <pc:docMk/>
          <pc:sldMk cId="1697889912" sldId="272"/>
        </pc:sldMkLst>
        <pc:spChg chg="mod">
          <ac:chgData name=" " userId="bdf771246f6c4918" providerId="LiveId" clId="{DD9732BE-036F-4B36-B6DE-EFBFDA75F3CC}" dt="2020-06-08T05:39:41.600" v="1035"/>
          <ac:spMkLst>
            <pc:docMk/>
            <pc:sldMk cId="1697889912" sldId="272"/>
            <ac:spMk id="3" creationId="{3C7A52BF-1E90-47BB-8B3D-FDED4F107B97}"/>
          </ac:spMkLst>
        </pc:spChg>
        <pc:picChg chg="add mod">
          <ac:chgData name=" " userId="bdf771246f6c4918" providerId="LiveId" clId="{DD9732BE-036F-4B36-B6DE-EFBFDA75F3CC}" dt="2020-06-08T05:52:25.218" v="1063"/>
          <ac:picMkLst>
            <pc:docMk/>
            <pc:sldMk cId="1697889912" sldId="272"/>
            <ac:picMk id="4" creationId="{3C0F5756-965C-4390-86E8-ED6B61466A46}"/>
          </ac:picMkLst>
        </pc:picChg>
        <pc:picChg chg="del">
          <ac:chgData name=" " userId="bdf771246f6c4918" providerId="LiveId" clId="{DD9732BE-036F-4B36-B6DE-EFBFDA75F3CC}" dt="2020-06-08T05:46:46.912" v="1060"/>
          <ac:picMkLst>
            <pc:docMk/>
            <pc:sldMk cId="1697889912" sldId="272"/>
            <ac:picMk id="5" creationId="{664FF26A-1F49-4880-A214-9416BB4EC439}"/>
          </ac:picMkLst>
        </pc:picChg>
      </pc:sldChg>
      <pc:sldChg chg="addSp delSp modSp modTransition modAnim">
        <pc:chgData name=" " userId="bdf771246f6c4918" providerId="LiveId" clId="{DD9732BE-036F-4B36-B6DE-EFBFDA75F3CC}" dt="2020-06-08T05:52:25.218" v="1063"/>
        <pc:sldMkLst>
          <pc:docMk/>
          <pc:sldMk cId="450981359" sldId="273"/>
        </pc:sldMkLst>
        <pc:picChg chg="add mod">
          <ac:chgData name=" " userId="bdf771246f6c4918" providerId="LiveId" clId="{DD9732BE-036F-4B36-B6DE-EFBFDA75F3CC}" dt="2020-06-08T05:52:25.218" v="1063"/>
          <ac:picMkLst>
            <pc:docMk/>
            <pc:sldMk cId="450981359" sldId="273"/>
            <ac:picMk id="3" creationId="{70492AE2-9197-41EA-9E5A-52BFB6D67BB1}"/>
          </ac:picMkLst>
        </pc:picChg>
        <pc:picChg chg="del">
          <ac:chgData name=" " userId="bdf771246f6c4918" providerId="LiveId" clId="{DD9732BE-036F-4B36-B6DE-EFBFDA75F3CC}" dt="2020-06-08T05:46:46.912" v="1060"/>
          <ac:picMkLst>
            <pc:docMk/>
            <pc:sldMk cId="450981359" sldId="273"/>
            <ac:picMk id="5" creationId="{6F026A6C-31EB-4260-8BD3-B6750D832A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77439703-A334-4FC8-9596-E5B3BCEC5656}" type="datetimeFigureOut">
              <a:rPr kumimoji="1" lang="ja-JP" altLang="en-US" smtClean="0"/>
              <a:t>2020/6/8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65E9BE8F-FE16-4FAB-B194-B8B10246CBDE}" type="slidenum">
              <a:rPr kumimoji="1" lang="ja-JP" altLang="en-US" smtClean="0"/>
              <a:t>‹#›</a:t>
            </a:fld>
            <a:endParaRPr kumimoji="1" lang="ja-JP" altLang="en-US"/>
          </a:p>
        </p:txBody>
      </p:sp>
    </p:spTree>
    <p:extLst>
      <p:ext uri="{BB962C8B-B14F-4D97-AF65-F5344CB8AC3E}">
        <p14:creationId xmlns:p14="http://schemas.microsoft.com/office/powerpoint/2010/main" val="5541983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こんにちは。秋田大学耳鼻咽喉科・頭頚部外科学講座です。</a:t>
            </a:r>
          </a:p>
          <a:p>
            <a:r>
              <a:rPr kumimoji="1" lang="ja-JP" altLang="ja-JP" sz="1200" kern="1200" dirty="0">
                <a:solidFill>
                  <a:schemeClr val="tx1"/>
                </a:solidFill>
                <a:effectLst/>
                <a:latin typeface="+mn-lt"/>
                <a:ea typeface="+mn-ea"/>
                <a:cs typeface="+mn-cs"/>
              </a:rPr>
              <a:t>まず、耳鼻咽喉科・頭頚部外科の診療領域について説明します。</a:t>
            </a:r>
          </a:p>
          <a:p>
            <a:r>
              <a:rPr kumimoji="1" lang="ja-JP" altLang="ja-JP" sz="1200" kern="1200" dirty="0">
                <a:solidFill>
                  <a:schemeClr val="tx1"/>
                </a:solidFill>
                <a:effectLst/>
                <a:latin typeface="+mn-lt"/>
                <a:ea typeface="+mn-ea"/>
                <a:cs typeface="+mn-cs"/>
              </a:rPr>
              <a:t>私たちが取り扱う領域は頭蓋底から鎖骨上に至るまで幅広いものです。その中には、聴覚・嗅覚・味覚、平衡覚といった感覚器のほとんどを取り扱います。幅広い学問であり、患者さんは赤ちゃんからお年寄りまであらゆるひとが対象です。治療によって、病気を治すだけでなく、患者さんの</a:t>
            </a:r>
            <a:r>
              <a:rPr kumimoji="1" lang="en-US" altLang="ja-JP" sz="1200" kern="1200" dirty="0">
                <a:solidFill>
                  <a:schemeClr val="tx1"/>
                </a:solidFill>
                <a:effectLst/>
                <a:latin typeface="+mn-lt"/>
                <a:ea typeface="+mn-ea"/>
                <a:cs typeface="+mn-cs"/>
              </a:rPr>
              <a:t>QOL</a:t>
            </a:r>
            <a:r>
              <a:rPr kumimoji="1" lang="ja-JP" altLang="ja-JP" sz="1200" kern="1200" dirty="0">
                <a:solidFill>
                  <a:schemeClr val="tx1"/>
                </a:solidFill>
                <a:effectLst/>
                <a:latin typeface="+mn-lt"/>
                <a:ea typeface="+mn-ea"/>
                <a:cs typeface="+mn-cs"/>
              </a:rPr>
              <a:t>をいかに充実させるかを重視しています。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5E9BE8F-FE16-4FAB-B194-B8B10246CBDE}" type="slidenum">
              <a:rPr kumimoji="1" lang="ja-JP" altLang="en-US" smtClean="0"/>
              <a:t>2</a:t>
            </a:fld>
            <a:endParaRPr kumimoji="1" lang="ja-JP" altLang="en-US"/>
          </a:p>
        </p:txBody>
      </p:sp>
    </p:spTree>
    <p:extLst>
      <p:ext uri="{BB962C8B-B14F-4D97-AF65-F5344CB8AC3E}">
        <p14:creationId xmlns:p14="http://schemas.microsoft.com/office/powerpoint/2010/main" val="4027820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外来診療で</a:t>
            </a:r>
            <a:r>
              <a:rPr kumimoji="1" lang="ja-JP" altLang="en-US" sz="1200" kern="1200" dirty="0">
                <a:solidFill>
                  <a:schemeClr val="tx1"/>
                </a:solidFill>
                <a:effectLst/>
                <a:latin typeface="+mn-lt"/>
                <a:ea typeface="+mn-ea"/>
                <a:cs typeface="+mn-cs"/>
              </a:rPr>
              <a:t>大学病院では週１～</a:t>
            </a:r>
            <a:r>
              <a:rPr kumimoji="1" lang="en-US" altLang="ja-JP" sz="1200" kern="1200" dirty="0">
                <a:solidFill>
                  <a:schemeClr val="tx1"/>
                </a:solidFill>
                <a:effectLst/>
                <a:latin typeface="+mn-lt"/>
                <a:ea typeface="+mn-ea"/>
                <a:cs typeface="+mn-cs"/>
              </a:rPr>
              <a:t>2</a:t>
            </a:r>
            <a:r>
              <a:rPr kumimoji="1" lang="ja-JP" altLang="en-US" sz="1200" kern="1200" dirty="0">
                <a:solidFill>
                  <a:schemeClr val="tx1"/>
                </a:solidFill>
                <a:effectLst/>
                <a:latin typeface="+mn-lt"/>
                <a:ea typeface="+mn-ea"/>
                <a:cs typeface="+mn-cs"/>
              </a:rPr>
              <a:t>回担当し、各疾患の初期対応の経験を積み、外来での局所麻酔手術を行う場合もあります。</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入院患者さんを主治医と</a:t>
            </a:r>
            <a:r>
              <a:rPr kumimoji="1" lang="ja-JP" altLang="en-US" sz="1200" kern="1200" dirty="0">
                <a:solidFill>
                  <a:schemeClr val="tx1"/>
                </a:solidFill>
                <a:effectLst/>
                <a:latin typeface="+mn-lt"/>
                <a:ea typeface="+mn-ea"/>
                <a:cs typeface="+mn-cs"/>
              </a:rPr>
              <a:t>して受け持ち、手術については</a:t>
            </a:r>
            <a:r>
              <a:rPr lang="ja-JP" altLang="en-US" dirty="0">
                <a:solidFill>
                  <a:srgbClr val="FF0000"/>
                </a:solidFill>
              </a:rPr>
              <a:t>口蓋扁桃摘出術、気管切開術、喉頭微細手術、内視鏡下美副鼻腔手術、頸部良性腫瘍手術など、上級医の指導のもと卒後</a:t>
            </a:r>
            <a:r>
              <a:rPr lang="en-US" altLang="ja-JP" dirty="0">
                <a:solidFill>
                  <a:srgbClr val="FF0000"/>
                </a:solidFill>
              </a:rPr>
              <a:t>3</a:t>
            </a:r>
            <a:r>
              <a:rPr lang="ja-JP" altLang="en-US" dirty="0">
                <a:solidFill>
                  <a:srgbClr val="FF0000"/>
                </a:solidFill>
              </a:rPr>
              <a:t>年目から</a:t>
            </a:r>
            <a:r>
              <a:rPr kumimoji="1" lang="ja-JP" altLang="ja-JP" sz="1200" kern="1200" dirty="0">
                <a:solidFill>
                  <a:schemeClr val="tx1"/>
                </a:solidFill>
                <a:effectLst/>
                <a:latin typeface="+mn-lt"/>
                <a:ea typeface="+mn-ea"/>
                <a:cs typeface="+mn-cs"/>
              </a:rPr>
              <a:t>執刀</a:t>
            </a:r>
            <a:r>
              <a:rPr kumimoji="1" lang="ja-JP" altLang="en-US" sz="1200" kern="1200" dirty="0">
                <a:solidFill>
                  <a:schemeClr val="tx1"/>
                </a:solidFill>
                <a:effectLst/>
                <a:latin typeface="+mn-lt"/>
                <a:ea typeface="+mn-ea"/>
                <a:cs typeface="+mn-cs"/>
              </a:rPr>
              <a:t>し</a:t>
            </a:r>
            <a:r>
              <a:rPr kumimoji="1" lang="ja-JP" altLang="ja-JP" sz="1200" kern="1200" dirty="0">
                <a:solidFill>
                  <a:schemeClr val="tx1"/>
                </a:solidFill>
                <a:effectLst/>
                <a:latin typeface="+mn-lt"/>
                <a:ea typeface="+mn-ea"/>
                <a:cs typeface="+mn-cs"/>
              </a:rPr>
              <a:t>ます。抄読会は月</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回あり、最新の文献について共有しています。</a:t>
            </a:r>
            <a:r>
              <a:rPr kumimoji="1" lang="ja-JP" altLang="en-US" sz="1200" kern="1200" dirty="0">
                <a:solidFill>
                  <a:schemeClr val="tx1"/>
                </a:solidFill>
                <a:effectLst/>
                <a:latin typeface="+mn-lt"/>
                <a:ea typeface="+mn-ea"/>
                <a:cs typeface="+mn-cs"/>
              </a:rPr>
              <a:t>学会・地方会などでは発表のトレーニングを行います。</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14</a:t>
            </a:fld>
            <a:endParaRPr kumimoji="1" lang="ja-JP" altLang="en-US"/>
          </a:p>
        </p:txBody>
      </p:sp>
    </p:spTree>
    <p:extLst>
      <p:ext uri="{BB962C8B-B14F-4D97-AF65-F5344CB8AC3E}">
        <p14:creationId xmlns:p14="http://schemas.microsoft.com/office/powerpoint/2010/main" val="4251383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診療を離れると、有志での活動も盛んであり、明るい雰囲気で過ごしています。</a:t>
            </a: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以上、臨床研修について説明を終わります。みなさんとともに研修できる日をお待ちしております。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15</a:t>
            </a:fld>
            <a:endParaRPr kumimoji="1" lang="ja-JP" altLang="en-US"/>
          </a:p>
        </p:txBody>
      </p:sp>
    </p:spTree>
    <p:extLst>
      <p:ext uri="{BB962C8B-B14F-4D97-AF65-F5344CB8AC3E}">
        <p14:creationId xmlns:p14="http://schemas.microsoft.com/office/powerpoint/2010/main" val="373020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また、専門性が高く、サブスペシャリティの選択の多さが特徴です。それぞれの興味・適性にあわせて、医師としての豊富な選択肢が用意されています。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3</a:t>
            </a:fld>
            <a:endParaRPr kumimoji="1" lang="ja-JP" altLang="en-US"/>
          </a:p>
        </p:txBody>
      </p:sp>
    </p:spTree>
    <p:extLst>
      <p:ext uri="{BB962C8B-B14F-4D97-AF65-F5344CB8AC3E}">
        <p14:creationId xmlns:p14="http://schemas.microsoft.com/office/powerpoint/2010/main" val="67950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当科は、いわゆるマイナー外科に属しますが、外科系・内科系のどちらもできることが大きな魅力です。手術は内視鏡や顕微鏡を用いた耳科手術・鼻副鼻腔手術などの細かい手術から、ダイナミックな頭頚部癌手術まで幅広いです。</a:t>
            </a:r>
          </a:p>
          <a:p>
            <a:r>
              <a:rPr kumimoji="1" lang="ja-JP" altLang="ja-JP" sz="1200" kern="1200" dirty="0">
                <a:solidFill>
                  <a:schemeClr val="tx1"/>
                </a:solidFill>
                <a:effectLst/>
                <a:latin typeface="+mn-lt"/>
                <a:ea typeface="+mn-ea"/>
                <a:cs typeface="+mn-cs"/>
              </a:rPr>
              <a:t>手術以外には、内科的な分野で活躍する医師も</a:t>
            </a:r>
            <a:r>
              <a:rPr kumimoji="1" lang="ja-JP" altLang="en-US" sz="1200" kern="1200" dirty="0">
                <a:solidFill>
                  <a:schemeClr val="tx1"/>
                </a:solidFill>
                <a:effectLst/>
                <a:latin typeface="+mn-lt"/>
                <a:ea typeface="+mn-ea"/>
                <a:cs typeface="+mn-cs"/>
              </a:rPr>
              <a:t>多い</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また、日本の医師数約</a:t>
            </a:r>
            <a:r>
              <a:rPr kumimoji="1" lang="en-US" altLang="ja-JP" sz="1200" kern="1200" dirty="0">
                <a:solidFill>
                  <a:schemeClr val="tx1"/>
                </a:solidFill>
                <a:effectLst/>
                <a:latin typeface="+mn-lt"/>
                <a:ea typeface="+mn-ea"/>
                <a:cs typeface="+mn-cs"/>
              </a:rPr>
              <a:t>32</a:t>
            </a:r>
            <a:r>
              <a:rPr kumimoji="1" lang="ja-JP" altLang="ja-JP" sz="1200" kern="1200" dirty="0">
                <a:solidFill>
                  <a:schemeClr val="tx1"/>
                </a:solidFill>
                <a:effectLst/>
                <a:latin typeface="+mn-lt"/>
                <a:ea typeface="+mn-ea"/>
                <a:cs typeface="+mn-cs"/>
              </a:rPr>
              <a:t>万人のうち耳鼻咽喉科は約</a:t>
            </a:r>
            <a:r>
              <a:rPr kumimoji="1" lang="en-US" altLang="ja-JP" sz="1200" kern="1200" dirty="0">
                <a:solidFill>
                  <a:schemeClr val="tx1"/>
                </a:solidFill>
                <a:effectLst/>
                <a:latin typeface="+mn-lt"/>
                <a:ea typeface="+mn-ea"/>
                <a:cs typeface="+mn-cs"/>
              </a:rPr>
              <a:t>8700</a:t>
            </a:r>
            <a:r>
              <a:rPr kumimoji="1" lang="ja-JP" altLang="ja-JP" sz="1200" kern="1200" dirty="0">
                <a:solidFill>
                  <a:schemeClr val="tx1"/>
                </a:solidFill>
                <a:effectLst/>
                <a:latin typeface="+mn-lt"/>
                <a:ea typeface="+mn-ea"/>
                <a:cs typeface="+mn-cs"/>
              </a:rPr>
              <a:t>名と他科にくらべて少ないですが、早い段階で外来診療や手術の執刀ができます。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4</a:t>
            </a:fld>
            <a:endParaRPr kumimoji="1" lang="ja-JP" altLang="en-US"/>
          </a:p>
        </p:txBody>
      </p:sp>
    </p:spTree>
    <p:extLst>
      <p:ext uri="{BB962C8B-B14F-4D97-AF65-F5344CB8AC3E}">
        <p14:creationId xmlns:p14="http://schemas.microsoft.com/office/powerpoint/2010/main" val="302910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具体的な入局後の流れについて説明します。</a:t>
            </a:r>
          </a:p>
          <a:p>
            <a:r>
              <a:rPr kumimoji="1" lang="ja-JP" altLang="ja-JP" sz="1200" kern="1200" dirty="0">
                <a:solidFill>
                  <a:schemeClr val="tx1"/>
                </a:solidFill>
                <a:effectLst/>
                <a:latin typeface="+mn-lt"/>
                <a:ea typeface="+mn-ea"/>
                <a:cs typeface="+mn-cs"/>
              </a:rPr>
              <a:t>２年間の初期研修終了後、</a:t>
            </a:r>
          </a:p>
          <a:p>
            <a:r>
              <a:rPr kumimoji="1" lang="ja-JP" altLang="ja-JP" sz="1200" kern="1200" dirty="0">
                <a:solidFill>
                  <a:schemeClr val="tx1"/>
                </a:solidFill>
                <a:effectLst/>
                <a:latin typeface="+mn-lt"/>
                <a:ea typeface="+mn-ea"/>
                <a:cs typeface="+mn-cs"/>
              </a:rPr>
              <a:t>大学院進学の場合、大学院の最初の１年間は研究をしながら臨床も行います。２年目と３年目は研究に専念し、４年目は論文の作成とともに臨床も行います。</a:t>
            </a:r>
          </a:p>
          <a:p>
            <a:r>
              <a:rPr kumimoji="1" lang="ja-JP" altLang="ja-JP" sz="1200" kern="1200" dirty="0">
                <a:solidFill>
                  <a:schemeClr val="tx1"/>
                </a:solidFill>
                <a:effectLst/>
                <a:latin typeface="+mn-lt"/>
                <a:ea typeface="+mn-ea"/>
                <a:cs typeface="+mn-cs"/>
              </a:rPr>
              <a:t>また、関連病院を含め研修指定病院で臨床研修を行い専門医取得を目指すことも可能です。</a:t>
            </a:r>
          </a:p>
          <a:p>
            <a:r>
              <a:rPr kumimoji="1" lang="ja-JP" altLang="ja-JP" sz="1200" kern="1200" dirty="0">
                <a:solidFill>
                  <a:schemeClr val="tx1"/>
                </a:solidFill>
                <a:effectLst/>
                <a:latin typeface="+mn-lt"/>
                <a:ea typeface="+mn-ea"/>
                <a:cs typeface="+mn-cs"/>
              </a:rPr>
              <a:t>専門認定医取得後は</a:t>
            </a:r>
            <a:r>
              <a:rPr kumimoji="1" lang="en-US" altLang="ja-JP" sz="1200" kern="1200" dirty="0">
                <a:solidFill>
                  <a:schemeClr val="tx1"/>
                </a:solidFill>
                <a:effectLst/>
                <a:latin typeface="+mn-lt"/>
                <a:ea typeface="+mn-ea"/>
                <a:cs typeface="+mn-cs"/>
              </a:rPr>
              <a:t>subspecialist</a:t>
            </a:r>
            <a:r>
              <a:rPr kumimoji="1" lang="ja-JP" altLang="ja-JP" sz="1200" kern="1200" dirty="0">
                <a:solidFill>
                  <a:schemeClr val="tx1"/>
                </a:solidFill>
                <a:effectLst/>
                <a:latin typeface="+mn-lt"/>
                <a:ea typeface="+mn-ea"/>
                <a:cs typeface="+mn-cs"/>
              </a:rPr>
              <a:t>を目指して臨床研修を継続します。 </a:t>
            </a: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6</a:t>
            </a:fld>
            <a:endParaRPr kumimoji="1" lang="ja-JP" altLang="en-US"/>
          </a:p>
        </p:txBody>
      </p:sp>
    </p:spTree>
    <p:extLst>
      <p:ext uri="{BB962C8B-B14F-4D97-AF65-F5344CB8AC3E}">
        <p14:creationId xmlns:p14="http://schemas.microsoft.com/office/powerpoint/2010/main" val="30877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研究発展のために海外留学も積極的に支援し</a:t>
            </a:r>
            <a:r>
              <a:rPr kumimoji="1" lang="ja-JP" altLang="en-US" sz="1200" kern="1200" dirty="0">
                <a:solidFill>
                  <a:schemeClr val="tx1"/>
                </a:solidFill>
                <a:effectLst/>
                <a:latin typeface="+mn-lt"/>
                <a:ea typeface="+mn-ea"/>
                <a:cs typeface="+mn-cs"/>
              </a:rPr>
              <a:t>ており、近</a:t>
            </a:r>
            <a:r>
              <a:rPr kumimoji="1" lang="ja-JP" altLang="ja-JP" sz="1200" kern="1200" dirty="0">
                <a:solidFill>
                  <a:schemeClr val="tx1"/>
                </a:solidFill>
                <a:effectLst/>
                <a:latin typeface="+mn-lt"/>
                <a:ea typeface="+mn-ea"/>
                <a:cs typeface="+mn-cs"/>
              </a:rPr>
              <a:t>年ではアメリカ、フランス、ドイツなど留学しています。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7</a:t>
            </a:fld>
            <a:endParaRPr kumimoji="1" lang="ja-JP" altLang="en-US"/>
          </a:p>
        </p:txBody>
      </p:sp>
    </p:spTree>
    <p:extLst>
      <p:ext uri="{BB962C8B-B14F-4D97-AF65-F5344CB8AC3E}">
        <p14:creationId xmlns:p14="http://schemas.microsoft.com/office/powerpoint/2010/main" val="997246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当科の手術は、年間</a:t>
            </a:r>
            <a:r>
              <a:rPr kumimoji="1" lang="en-US" altLang="ja-JP" sz="1200" kern="1200" dirty="0">
                <a:solidFill>
                  <a:schemeClr val="tx1"/>
                </a:solidFill>
                <a:effectLst/>
                <a:latin typeface="+mn-lt"/>
                <a:ea typeface="+mn-ea"/>
                <a:cs typeface="+mn-cs"/>
              </a:rPr>
              <a:t>600</a:t>
            </a:r>
            <a:r>
              <a:rPr kumimoji="1" lang="ja-JP" altLang="ja-JP" sz="1200" kern="1200" dirty="0">
                <a:solidFill>
                  <a:schemeClr val="tx1"/>
                </a:solidFill>
                <a:effectLst/>
                <a:latin typeface="+mn-lt"/>
                <a:ea typeface="+mn-ea"/>
                <a:cs typeface="+mn-cs"/>
              </a:rPr>
              <a:t>例程度ありますが、各領域を網羅しており、研修期間中にまんべんなく疾患や、術後管理について学ぶことができます。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8</a:t>
            </a:fld>
            <a:endParaRPr kumimoji="1" lang="ja-JP" altLang="en-US"/>
          </a:p>
        </p:txBody>
      </p:sp>
    </p:spTree>
    <p:extLst>
      <p:ext uri="{BB962C8B-B14F-4D97-AF65-F5344CB8AC3E}">
        <p14:creationId xmlns:p14="http://schemas.microsoft.com/office/powerpoint/2010/main" val="1433282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県内の関連病院も多数あり、各病院の指導医のもと、</a:t>
            </a:r>
            <a:r>
              <a:rPr kumimoji="1" lang="en-US" altLang="ja-JP" sz="1200" kern="1200" dirty="0">
                <a:solidFill>
                  <a:schemeClr val="tx1"/>
                </a:solidFill>
                <a:effectLst/>
                <a:latin typeface="+mn-lt"/>
                <a:ea typeface="+mn-ea"/>
                <a:cs typeface="+mn-cs"/>
              </a:rPr>
              <a:t>common</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disease</a:t>
            </a:r>
            <a:r>
              <a:rPr kumimoji="1" lang="ja-JP" altLang="ja-JP" sz="1200" kern="1200" dirty="0">
                <a:solidFill>
                  <a:schemeClr val="tx1"/>
                </a:solidFill>
                <a:effectLst/>
                <a:latin typeface="+mn-lt"/>
                <a:ea typeface="+mn-ea"/>
                <a:cs typeface="+mn-cs"/>
              </a:rPr>
              <a:t>から癌診療、手術など研修できます。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9</a:t>
            </a:fld>
            <a:endParaRPr kumimoji="1" lang="ja-JP" altLang="en-US"/>
          </a:p>
        </p:txBody>
      </p:sp>
    </p:spTree>
    <p:extLst>
      <p:ext uri="{BB962C8B-B14F-4D97-AF65-F5344CB8AC3E}">
        <p14:creationId xmlns:p14="http://schemas.microsoft.com/office/powerpoint/2010/main" val="269180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初期臨床研修で耳鼻咽喉科・頭頚部外科を選択するメリットは何かとういと、将来どの科にすすんでも困らない診察の技術が学べることが第一です。特に上気道疾患やめまいは、救急外来で遭遇する頻度が高く、耳鼻科での研修は実践的で、非常に役にたつと思います。</a:t>
            </a:r>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10</a:t>
            </a:fld>
            <a:endParaRPr kumimoji="1" lang="ja-JP" altLang="en-US"/>
          </a:p>
        </p:txBody>
      </p:sp>
    </p:spTree>
    <p:extLst>
      <p:ext uri="{BB962C8B-B14F-4D97-AF65-F5344CB8AC3E}">
        <p14:creationId xmlns:p14="http://schemas.microsoft.com/office/powerpoint/2010/main" val="225862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E9BE8F-FE16-4FAB-B194-B8B10246CBDE}" type="slidenum">
              <a:rPr kumimoji="1" lang="ja-JP" altLang="en-US" smtClean="0"/>
              <a:t>13</a:t>
            </a:fld>
            <a:endParaRPr kumimoji="1" lang="ja-JP" altLang="en-US"/>
          </a:p>
        </p:txBody>
      </p:sp>
    </p:spTree>
    <p:extLst>
      <p:ext uri="{BB962C8B-B14F-4D97-AF65-F5344CB8AC3E}">
        <p14:creationId xmlns:p14="http://schemas.microsoft.com/office/powerpoint/2010/main" val="74530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ja-JP" altLang="en-US"/>
              <a:t>マスター タイトルの書式設定</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4195384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387025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292923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2"/>
      </p:bgRef>
    </p:bg>
    <p:spTree>
      <p:nvGrpSpPr>
        <p:cNvPr id="1" name=""/>
        <p:cNvGrpSpPr/>
        <p:nvPr/>
      </p:nvGrpSpPr>
      <p:grpSpPr>
        <a:xfrm>
          <a:off x="0" y="0"/>
          <a:ext cx="0" cy="0"/>
          <a:chOff x="0" y="0"/>
          <a:chExt cx="0" cy="0"/>
        </a:xfrm>
      </p:grpSpPr>
      <p:sp>
        <p:nvSpPr>
          <p:cNvPr id="16" name="Rectangle 15"/>
          <p:cNvSpPr/>
          <p:nvPr/>
        </p:nvSpPr>
        <p:spPr>
          <a:xfrm>
            <a:off x="2" y="0"/>
            <a:ext cx="18288000" cy="10287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7703820" y="1901595"/>
            <a:ext cx="2880360" cy="109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7875270" y="1901596"/>
            <a:ext cx="2537460" cy="967943"/>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342562" y="3136895"/>
            <a:ext cx="13602879" cy="3886200"/>
          </a:xfrm>
        </p:spPr>
        <p:txBody>
          <a:bodyPr tIns="45720" bIns="45720" anchor="ctr">
            <a:noAutofit/>
          </a:bodyPr>
          <a:lstStyle>
            <a:lvl1pPr algn="ctr">
              <a:lnSpc>
                <a:spcPct val="83000"/>
              </a:lnSpc>
              <a:defRPr lang="en-US" sz="10800" b="0" kern="1200" cap="all" spc="-150" baseline="0" dirty="0">
                <a:solidFill>
                  <a:schemeClr val="tx1">
                    <a:lumMod val="85000"/>
                    <a:lumOff val="15000"/>
                  </a:schemeClr>
                </a:solidFill>
                <a:effectLst/>
                <a:latin typeface="+mj-lt"/>
                <a:ea typeface="+mn-ea"/>
                <a:cs typeface="+mn-cs"/>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343150" y="7023094"/>
            <a:ext cx="13606272" cy="685802"/>
          </a:xfrm>
        </p:spPr>
        <p:txBody>
          <a:bodyPr>
            <a:normAutofit/>
          </a:bodyPr>
          <a:lstStyle>
            <a:lvl1pPr marL="0" indent="0" algn="ctr">
              <a:spcBef>
                <a:spcPts val="0"/>
              </a:spcBef>
              <a:buNone/>
              <a:defRPr sz="2400" spc="120" baseline="0">
                <a:solidFill>
                  <a:schemeClr val="tx2">
                    <a:lumMod val="75000"/>
                  </a:schemeClr>
                </a:solidFill>
              </a:defRPr>
            </a:lvl1pPr>
            <a:lvl2pPr marL="685800" indent="0" algn="ctr">
              <a:buNone/>
              <a:defRPr sz="2400"/>
            </a:lvl2pPr>
            <a:lvl3pPr marL="1371600" indent="0" algn="ctr">
              <a:buNone/>
              <a:defRPr sz="24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ja-JP" altLang="en-US"/>
              <a:t>マスター サブタイトルの書式設定</a:t>
            </a:r>
            <a:endParaRPr lang="en-US" dirty="0"/>
          </a:p>
        </p:txBody>
      </p:sp>
      <p:sp>
        <p:nvSpPr>
          <p:cNvPr id="20" name="Date Placeholder 19"/>
          <p:cNvSpPr>
            <a:spLocks noGrp="1"/>
          </p:cNvSpPr>
          <p:nvPr>
            <p:ph type="dt" sz="half" idx="10"/>
          </p:nvPr>
        </p:nvSpPr>
        <p:spPr>
          <a:xfrm>
            <a:off x="7978140" y="2011883"/>
            <a:ext cx="2331720" cy="790820"/>
          </a:xfrm>
        </p:spPr>
        <p:txBody>
          <a:bodyPr/>
          <a:lstStyle>
            <a:lvl1pPr algn="ctr">
              <a:defRPr sz="1950" spc="0" baseline="0">
                <a:solidFill>
                  <a:srgbClr val="FFFFFF"/>
                </a:solidFill>
                <a:latin typeface="+mn-lt"/>
              </a:defRPr>
            </a:lvl1pPr>
          </a:lstStyle>
          <a:p>
            <a:fld id="{632B4121-390E-4E2A-B6FE-B1675B36AC05}" type="datetimeFigureOut">
              <a:rPr kumimoji="1" lang="ja-JP" altLang="en-US" smtClean="0"/>
              <a:t>2020/6/8</a:t>
            </a:fld>
            <a:endParaRPr kumimoji="1" lang="ja-JP" altLang="en-US"/>
          </a:p>
        </p:txBody>
      </p:sp>
      <p:sp>
        <p:nvSpPr>
          <p:cNvPr id="21" name="Footer Placeholder 20"/>
          <p:cNvSpPr>
            <a:spLocks noGrp="1"/>
          </p:cNvSpPr>
          <p:nvPr>
            <p:ph type="ftr" sz="quarter" idx="11"/>
          </p:nvPr>
        </p:nvSpPr>
        <p:spPr>
          <a:xfrm>
            <a:off x="2180844" y="7818120"/>
            <a:ext cx="8858250" cy="342900"/>
          </a:xfrm>
        </p:spPr>
        <p:txBody>
          <a:bodyPr/>
          <a:lstStyle>
            <a:lvl1pPr algn="l">
              <a:defRPr>
                <a:solidFill>
                  <a:schemeClr val="tx1">
                    <a:lumMod val="75000"/>
                    <a:lumOff val="25000"/>
                  </a:schemeClr>
                </a:solidFill>
              </a:defRPr>
            </a:lvl1pPr>
          </a:lstStyle>
          <a:p>
            <a:endParaRPr kumimoji="1" lang="ja-JP" altLang="en-US"/>
          </a:p>
        </p:txBody>
      </p:sp>
      <p:sp>
        <p:nvSpPr>
          <p:cNvPr id="22" name="Slide Number Placeholder 21"/>
          <p:cNvSpPr>
            <a:spLocks noGrp="1"/>
          </p:cNvSpPr>
          <p:nvPr>
            <p:ph type="sldNum" sz="quarter" idx="12"/>
          </p:nvPr>
        </p:nvSpPr>
        <p:spPr>
          <a:xfrm>
            <a:off x="12910379" y="7818120"/>
            <a:ext cx="3167822" cy="342900"/>
          </a:xfrm>
        </p:spPr>
        <p:txBody>
          <a:bodyPr/>
          <a:lstStyle>
            <a:lvl1pPr>
              <a:defRPr>
                <a:solidFill>
                  <a:schemeClr val="tx1">
                    <a:lumMod val="75000"/>
                    <a:lumOff val="25000"/>
                  </a:schemeClr>
                </a:solidFill>
              </a:defRPr>
            </a:lvl1p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257242718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2581449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16" name="Rectangle 15"/>
          <p:cNvSpPr/>
          <p:nvPr/>
        </p:nvSpPr>
        <p:spPr>
          <a:xfrm>
            <a:off x="17676" y="0"/>
            <a:ext cx="18288000" cy="10287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7703820" y="1901595"/>
            <a:ext cx="2880360" cy="1097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7875270" y="1901596"/>
            <a:ext cx="2537460" cy="967943"/>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45435" y="3141464"/>
            <a:ext cx="13606272" cy="3881628"/>
          </a:xfrm>
        </p:spPr>
        <p:txBody>
          <a:bodyPr anchor="ctr">
            <a:noAutofit/>
          </a:bodyPr>
          <a:lstStyle>
            <a:lvl1pPr algn="ctr">
              <a:lnSpc>
                <a:spcPct val="83000"/>
              </a:lnSpc>
              <a:defRPr lang="en-US" sz="10800" kern="1200" cap="all" spc="-150" baseline="0" dirty="0">
                <a:solidFill>
                  <a:schemeClr val="tx1">
                    <a:lumMod val="85000"/>
                    <a:lumOff val="15000"/>
                  </a:schemeClr>
                </a:solidFill>
                <a:effectLst/>
                <a:latin typeface="+mj-lt"/>
                <a:ea typeface="+mn-ea"/>
                <a:cs typeface="+mn-cs"/>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345436" y="7023093"/>
            <a:ext cx="13606272" cy="685800"/>
          </a:xfrm>
        </p:spPr>
        <p:txBody>
          <a:bodyPr anchor="t">
            <a:normAutofit/>
          </a:bodyPr>
          <a:lstStyle>
            <a:lvl1pPr marL="0" indent="0" algn="ctr">
              <a:buNone/>
              <a:tabLst>
                <a:tab pos="3950495" algn="l"/>
              </a:tabLst>
              <a:defRPr sz="2400">
                <a:solidFill>
                  <a:schemeClr val="tx2"/>
                </a:solidFill>
                <a:effectLst/>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982712" y="2016753"/>
            <a:ext cx="2331720" cy="795528"/>
          </a:xfrm>
        </p:spPr>
        <p:txBody>
          <a:bodyPr/>
          <a:lstStyle>
            <a:lvl1pPr algn="ctr">
              <a:defRPr lang="en-US" sz="1950" kern="1200" spc="0" baseline="0">
                <a:solidFill>
                  <a:srgbClr val="FFFFFF"/>
                </a:solidFill>
                <a:latin typeface="+mn-lt"/>
                <a:ea typeface="+mn-ea"/>
                <a:cs typeface="+mn-cs"/>
              </a:defRPr>
            </a:lvl1p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a:xfrm>
            <a:off x="2180844" y="7818120"/>
            <a:ext cx="8860536" cy="342900"/>
          </a:xfrm>
        </p:spPr>
        <p:txBody>
          <a:bodyPr/>
          <a:lstStyle>
            <a:lvl1pPr algn="l">
              <a:defRPr/>
            </a:lvl1pPr>
          </a:lstStyle>
          <a:p>
            <a:endParaRPr kumimoji="1" lang="ja-JP" altLang="en-US"/>
          </a:p>
        </p:txBody>
      </p:sp>
      <p:sp>
        <p:nvSpPr>
          <p:cNvPr id="6" name="Slide Number Placeholder 5"/>
          <p:cNvSpPr>
            <a:spLocks noGrp="1"/>
          </p:cNvSpPr>
          <p:nvPr>
            <p:ph type="sldNum" sz="quarter" idx="12"/>
          </p:nvPr>
        </p:nvSpPr>
        <p:spPr>
          <a:xfrm>
            <a:off x="12906756" y="7818120"/>
            <a:ext cx="3168396" cy="342900"/>
          </a:xfrm>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20658158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60020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955548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2904566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604772" y="3111501"/>
            <a:ext cx="7132320" cy="960120"/>
          </a:xfrm>
        </p:spPr>
        <p:txBody>
          <a:bodyPr anchor="ctr">
            <a:normAutofit/>
          </a:bodyPr>
          <a:lstStyle>
            <a:lvl1pPr marL="0" indent="0" algn="ctr">
              <a:spcBef>
                <a:spcPts val="0"/>
              </a:spcBef>
              <a:buNone/>
              <a:defRPr sz="2700" b="0">
                <a:solidFill>
                  <a:schemeClr val="tx2"/>
                </a:solidFill>
                <a:latin typeface="+mn-lt"/>
              </a:defRPr>
            </a:lvl1pPr>
            <a:lvl2pPr marL="685800" indent="0">
              <a:buNone/>
              <a:defRPr sz="27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ja-JP" altLang="en-US"/>
              <a:t>マスター テキストの書式設定</a:t>
            </a:r>
          </a:p>
        </p:txBody>
      </p:sp>
      <p:sp>
        <p:nvSpPr>
          <p:cNvPr id="4" name="Content Placeholder 3"/>
          <p:cNvSpPr>
            <a:spLocks noGrp="1"/>
          </p:cNvSpPr>
          <p:nvPr>
            <p:ph sz="half" idx="2"/>
          </p:nvPr>
        </p:nvSpPr>
        <p:spPr>
          <a:xfrm>
            <a:off x="1604772" y="4133847"/>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9560052" y="3111501"/>
            <a:ext cx="7132320" cy="960120"/>
          </a:xfrm>
        </p:spPr>
        <p:txBody>
          <a:bodyPr anchor="ctr">
            <a:normAutofit/>
          </a:bodyPr>
          <a:lstStyle>
            <a:lvl1pPr marL="0" indent="0" algn="ctr">
              <a:spcBef>
                <a:spcPts val="0"/>
              </a:spcBef>
              <a:buNone/>
              <a:defRPr sz="2700" b="0">
                <a:solidFill>
                  <a:schemeClr val="tx2"/>
                </a:solidFill>
              </a:defRPr>
            </a:lvl1pPr>
            <a:lvl2pPr marL="685800" indent="0">
              <a:buNone/>
              <a:defRPr sz="27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ja-JP" altLang="en-US"/>
              <a:t>マスター テキストの書式設定</a:t>
            </a:r>
          </a:p>
        </p:txBody>
      </p:sp>
      <p:sp>
        <p:nvSpPr>
          <p:cNvPr id="6" name="Content Placeholder 5"/>
          <p:cNvSpPr>
            <a:spLocks noGrp="1"/>
          </p:cNvSpPr>
          <p:nvPr>
            <p:ph sz="quarter" idx="4"/>
          </p:nvPr>
        </p:nvSpPr>
        <p:spPr>
          <a:xfrm>
            <a:off x="9560052" y="4134872"/>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1488163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362430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1089502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ectangle 14"/>
          <p:cNvSpPr/>
          <p:nvPr/>
        </p:nvSpPr>
        <p:spPr>
          <a:xfrm>
            <a:off x="13530579" y="356616"/>
            <a:ext cx="4389120" cy="957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11088"/>
            <a:ext cx="3646170" cy="2468880"/>
          </a:xfrm>
        </p:spPr>
        <p:txBody>
          <a:bodyPr anchor="b">
            <a:normAutofit/>
          </a:bodyPr>
          <a:lstStyle>
            <a:lvl1pPr algn="l" defTabSz="1371600" rtl="0" eaLnBrk="1" latinLnBrk="0" hangingPunct="1">
              <a:lnSpc>
                <a:spcPct val="90000"/>
              </a:lnSpc>
              <a:spcBef>
                <a:spcPct val="0"/>
              </a:spcBef>
              <a:buNone/>
              <a:defRPr lang="en-US" sz="4200" b="0" kern="1200" cap="none" spc="0" baseline="0" dirty="0">
                <a:solidFill>
                  <a:schemeClr val="tx1"/>
                </a:solidFill>
                <a:effectLst/>
                <a:latin typeface="+mj-lt"/>
                <a:ea typeface="+mn-ea"/>
                <a:cs typeface="+mn-cs"/>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1028700" y="914400"/>
            <a:ext cx="11658600" cy="8001000"/>
          </a:xfrm>
        </p:spPr>
        <p:txBody>
          <a:bodyPr/>
          <a:lstStyle>
            <a:lvl1pPr>
              <a:defRPr sz="285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3944600" y="3429000"/>
            <a:ext cx="3646170" cy="5257800"/>
          </a:xfrm>
        </p:spPr>
        <p:txBody>
          <a:bodyPr>
            <a:normAutofit/>
          </a:bodyPr>
          <a:lstStyle>
            <a:lvl1pPr marL="0" indent="0">
              <a:lnSpc>
                <a:spcPct val="110000"/>
              </a:lnSpc>
              <a:spcBef>
                <a:spcPts val="1200"/>
              </a:spcBef>
              <a:buNone/>
              <a:defRPr sz="2100">
                <a:solidFill>
                  <a:schemeClr val="tx1"/>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9" name="Footer Placeholder 8"/>
          <p:cNvSpPr>
            <a:spLocks noGrp="1"/>
          </p:cNvSpPr>
          <p:nvPr>
            <p:ph type="ftr" sz="quarter" idx="11"/>
          </p:nvPr>
        </p:nvSpPr>
        <p:spPr/>
        <p:txBody>
          <a:bodyPr/>
          <a:lstStyle>
            <a:lvl1pPr algn="r">
              <a:defRPr/>
            </a:lvl1pPr>
          </a:lstStyle>
          <a:p>
            <a:endParaRPr kumimoji="1" lang="ja-JP" altLang="en-US"/>
          </a:p>
        </p:txBody>
      </p:sp>
      <p:sp>
        <p:nvSpPr>
          <p:cNvPr id="11" name="Slide Number Placeholder 10"/>
          <p:cNvSpPr>
            <a:spLocks noGrp="1"/>
          </p:cNvSpPr>
          <p:nvPr>
            <p:ph type="sldNum" sz="quarter" idx="12"/>
          </p:nvPr>
        </p:nvSpPr>
        <p:spPr>
          <a:xfrm>
            <a:off x="15595092" y="9340596"/>
            <a:ext cx="2194560" cy="384048"/>
          </a:xfrm>
        </p:spPr>
        <p:txBody>
          <a:bodyPr/>
          <a:lstStyle/>
          <a:p>
            <a:fld id="{1FF40376-709F-444C-858F-478B2370F7DC}" type="slidenum">
              <a:rPr kumimoji="1" lang="ja-JP" altLang="en-US" smtClean="0"/>
              <a:t>‹#›</a:t>
            </a:fld>
            <a:endParaRPr kumimoji="1" lang="ja-JP" altLang="en-US"/>
          </a:p>
        </p:txBody>
      </p:sp>
      <p:sp>
        <p:nvSpPr>
          <p:cNvPr id="12" name="Rectangle 11"/>
          <p:cNvSpPr/>
          <p:nvPr/>
        </p:nvSpPr>
        <p:spPr>
          <a:xfrm>
            <a:off x="13736319" y="562356"/>
            <a:ext cx="3977640" cy="9162288"/>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59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3260417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4" name="Rectangle 13"/>
          <p:cNvSpPr/>
          <p:nvPr/>
        </p:nvSpPr>
        <p:spPr>
          <a:xfrm>
            <a:off x="13530579" y="356616"/>
            <a:ext cx="4389120" cy="957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05256"/>
            <a:ext cx="3648456" cy="2468880"/>
          </a:xfrm>
        </p:spPr>
        <p:txBody>
          <a:bodyPr anchor="b">
            <a:noAutofit/>
          </a:bodyPr>
          <a:lstStyle>
            <a:lvl1pPr algn="l">
              <a:defRPr sz="4200" b="0">
                <a:solidFill>
                  <a:schemeClr val="tx1"/>
                </a:solidFill>
                <a:latin typeface="+mj-lt"/>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42898" y="356616"/>
            <a:ext cx="12797028" cy="9573768"/>
          </a:xfrm>
          <a:solidFill>
            <a:schemeClr val="accent6">
              <a:lumMod val="60000"/>
              <a:lumOff val="40000"/>
            </a:schemeClr>
          </a:solidFill>
          <a:ln>
            <a:noFill/>
          </a:ln>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ja-JP" altLang="en-US"/>
              <a:t>図を追加</a:t>
            </a:r>
            <a:endParaRPr lang="en-US" dirty="0"/>
          </a:p>
        </p:txBody>
      </p:sp>
      <p:sp>
        <p:nvSpPr>
          <p:cNvPr id="4" name="Text Placeholder 3"/>
          <p:cNvSpPr>
            <a:spLocks noGrp="1"/>
          </p:cNvSpPr>
          <p:nvPr>
            <p:ph type="body" sz="half" idx="2"/>
          </p:nvPr>
        </p:nvSpPr>
        <p:spPr>
          <a:xfrm>
            <a:off x="13944600" y="3429000"/>
            <a:ext cx="3648456" cy="5253228"/>
          </a:xfrm>
        </p:spPr>
        <p:txBody>
          <a:bodyPr>
            <a:normAutofit/>
          </a:bodyPr>
          <a:lstStyle>
            <a:lvl1pPr marL="0" indent="0" algn="l">
              <a:lnSpc>
                <a:spcPct val="110000"/>
              </a:lnSpc>
              <a:spcBef>
                <a:spcPts val="1200"/>
              </a:spcBef>
              <a:buNone/>
              <a:defRPr sz="2100">
                <a:solidFill>
                  <a:schemeClr val="tx1"/>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32B4121-390E-4E2A-B6FE-B1675B36AC05}" type="datetimeFigureOut">
              <a:rPr kumimoji="1" lang="ja-JP" altLang="en-US" smtClean="0"/>
              <a:t>2020/6/8</a:t>
            </a:fld>
            <a:endParaRPr kumimoji="1" lang="ja-JP" altLang="en-US"/>
          </a:p>
        </p:txBody>
      </p:sp>
      <p:sp>
        <p:nvSpPr>
          <p:cNvPr id="6" name="Footer Placeholder 5"/>
          <p:cNvSpPr>
            <a:spLocks noGrp="1"/>
          </p:cNvSpPr>
          <p:nvPr>
            <p:ph type="ftr" sz="quarter" idx="11"/>
          </p:nvPr>
        </p:nvSpPr>
        <p:spPr/>
        <p:txBody>
          <a:bodyPr/>
          <a:lstStyle>
            <a:lvl1pPr marL="0" algn="r" defTabSz="1371600" rtl="0" eaLnBrk="1" latinLnBrk="0" hangingPunct="1">
              <a:defRPr lang="en-US" sz="15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kumimoji="1" lang="ja-JP" altLang="en-US"/>
          </a:p>
        </p:txBody>
      </p:sp>
      <p:sp>
        <p:nvSpPr>
          <p:cNvPr id="7" name="Slide Number Placeholder 6"/>
          <p:cNvSpPr>
            <a:spLocks noGrp="1"/>
          </p:cNvSpPr>
          <p:nvPr>
            <p:ph type="sldNum" sz="quarter" idx="12"/>
          </p:nvPr>
        </p:nvSpPr>
        <p:spPr>
          <a:xfrm>
            <a:off x="15595092" y="9340596"/>
            <a:ext cx="2194560" cy="384048"/>
          </a:xfrm>
        </p:spPr>
        <p:txBody>
          <a:bodyPr/>
          <a:lstStyle/>
          <a:p>
            <a:fld id="{1FF40376-709F-444C-858F-478B2370F7DC}" type="slidenum">
              <a:rPr kumimoji="1" lang="ja-JP" altLang="en-US" smtClean="0"/>
              <a:t>‹#›</a:t>
            </a:fld>
            <a:endParaRPr kumimoji="1" lang="ja-JP" altLang="en-US"/>
          </a:p>
        </p:txBody>
      </p:sp>
      <p:sp>
        <p:nvSpPr>
          <p:cNvPr id="10" name="Rectangle 9"/>
          <p:cNvSpPr/>
          <p:nvPr/>
        </p:nvSpPr>
        <p:spPr>
          <a:xfrm>
            <a:off x="13736319" y="562356"/>
            <a:ext cx="3977640" cy="9162288"/>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9927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1612326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0" y="1143000"/>
            <a:ext cx="3543300" cy="78867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57300" y="1143000"/>
            <a:ext cx="12115800" cy="78867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403370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195963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240776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ja-JP" altLang="en-US"/>
              <a:t>マスター テキストの書式設定</a:t>
            </a:r>
          </a:p>
        </p:txBody>
      </p:sp>
      <p:sp>
        <p:nvSpPr>
          <p:cNvPr id="4" name="Content Placeholder 3"/>
          <p:cNvSpPr>
            <a:spLocks noGrp="1"/>
          </p:cNvSpPr>
          <p:nvPr>
            <p:ph sz="half" idx="2"/>
          </p:nvPr>
        </p:nvSpPr>
        <p:spPr>
          <a:xfrm>
            <a:off x="1259683" y="3757613"/>
            <a:ext cx="7736681" cy="55268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ja-JP" altLang="en-US"/>
              <a:t>マスター テキストの書式設定</a:t>
            </a:r>
          </a:p>
        </p:txBody>
      </p:sp>
      <p:sp>
        <p:nvSpPr>
          <p:cNvPr id="6" name="Content Placeholder 5"/>
          <p:cNvSpPr>
            <a:spLocks noGrp="1"/>
          </p:cNvSpPr>
          <p:nvPr>
            <p:ph sz="quarter" idx="4"/>
          </p:nvPr>
        </p:nvSpPr>
        <p:spPr>
          <a:xfrm>
            <a:off x="9258300" y="3757613"/>
            <a:ext cx="7774782" cy="55268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168604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122905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316781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ja-JP" altLang="en-US"/>
              <a:t>マスター タイトルの書式設定</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146766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ja-JP" altLang="en-US"/>
              <a:t>図を追加</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32B4121-390E-4E2A-B6FE-B1675B36AC05}" type="datetimeFigureOut">
              <a:rPr kumimoji="1" lang="ja-JP" altLang="en-US" smtClean="0"/>
              <a:t>2020/6/8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62659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FF40376-709F-444C-858F-478B2370F7DC}" type="slidenum">
              <a:rPr kumimoji="1" lang="ja-JP" altLang="en-US" smtClean="0"/>
              <a:t>‹#›</a:t>
            </a:fld>
            <a:endParaRPr kumimoji="1" lang="ja-JP" altLang="en-US"/>
          </a:p>
        </p:txBody>
      </p:sp>
    </p:spTree>
    <p:extLst>
      <p:ext uri="{BB962C8B-B14F-4D97-AF65-F5344CB8AC3E}">
        <p14:creationId xmlns:p14="http://schemas.microsoft.com/office/powerpoint/2010/main" val="570230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kumimoji="1"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kumimoji="1"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52044" y="356616"/>
            <a:ext cx="17583912" cy="957376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600200" y="963891"/>
            <a:ext cx="15087600" cy="205740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600200" y="3154680"/>
            <a:ext cx="15087600" cy="589788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84196" y="9321803"/>
            <a:ext cx="4114800" cy="384048"/>
          </a:xfrm>
          <a:prstGeom prst="rect">
            <a:avLst/>
          </a:prstGeom>
        </p:spPr>
        <p:txBody>
          <a:bodyPr vert="horz" lIns="91440" tIns="45720" rIns="91440" bIns="45720" rtlCol="0" anchor="b"/>
          <a:lstStyle>
            <a:lvl1pPr algn="l">
              <a:defRPr sz="1500">
                <a:solidFill>
                  <a:schemeClr val="tx1">
                    <a:lumMod val="75000"/>
                    <a:lumOff val="25000"/>
                  </a:schemeClr>
                </a:solidFill>
              </a:defRPr>
            </a:lvl1pPr>
          </a:lstStyle>
          <a:p>
            <a:fld id="{632B4121-390E-4E2A-B6FE-B1675B36AC05}" type="datetimeFigureOut">
              <a:rPr kumimoji="1" lang="ja-JP" altLang="en-US" smtClean="0"/>
              <a:t>2020/6/8</a:t>
            </a:fld>
            <a:endParaRPr kumimoji="1" lang="ja-JP" altLang="en-US"/>
          </a:p>
        </p:txBody>
      </p:sp>
      <p:sp>
        <p:nvSpPr>
          <p:cNvPr id="5" name="Footer Placeholder 4"/>
          <p:cNvSpPr>
            <a:spLocks noGrp="1"/>
          </p:cNvSpPr>
          <p:nvPr>
            <p:ph type="ftr" sz="quarter" idx="3"/>
          </p:nvPr>
        </p:nvSpPr>
        <p:spPr>
          <a:xfrm>
            <a:off x="5234940" y="9321803"/>
            <a:ext cx="7818120" cy="384048"/>
          </a:xfrm>
          <a:prstGeom prst="rect">
            <a:avLst/>
          </a:prstGeom>
        </p:spPr>
        <p:txBody>
          <a:bodyPr vert="horz" lIns="91440" tIns="45720" rIns="91440" bIns="45720" rtlCol="0" anchor="b"/>
          <a:lstStyle>
            <a:lvl1pPr algn="ctr">
              <a:defRPr sz="1500">
                <a:solidFill>
                  <a:schemeClr val="tx1">
                    <a:lumMod val="75000"/>
                    <a:lumOff val="25000"/>
                  </a:schemeClr>
                </a:solidFill>
              </a:defRPr>
            </a:lvl1pPr>
          </a:lstStyle>
          <a:p>
            <a:endParaRPr kumimoji="1" lang="ja-JP" altLang="en-US"/>
          </a:p>
        </p:txBody>
      </p:sp>
      <p:sp>
        <p:nvSpPr>
          <p:cNvPr id="6" name="Slide Number Placeholder 5"/>
          <p:cNvSpPr>
            <a:spLocks noGrp="1"/>
          </p:cNvSpPr>
          <p:nvPr>
            <p:ph type="sldNum" sz="quarter" idx="4"/>
          </p:nvPr>
        </p:nvSpPr>
        <p:spPr>
          <a:xfrm>
            <a:off x="15522803" y="9321803"/>
            <a:ext cx="2194560" cy="384048"/>
          </a:xfrm>
          <a:prstGeom prst="rect">
            <a:avLst/>
          </a:prstGeom>
        </p:spPr>
        <p:txBody>
          <a:bodyPr vert="horz" lIns="91440" tIns="45720" rIns="91440" bIns="45720" rtlCol="0" anchor="b"/>
          <a:lstStyle>
            <a:lvl1pPr algn="r">
              <a:defRPr sz="1500">
                <a:solidFill>
                  <a:schemeClr val="tx1">
                    <a:lumMod val="75000"/>
                    <a:lumOff val="25000"/>
                  </a:schemeClr>
                </a:solidFill>
              </a:defRPr>
            </a:lvl1pPr>
          </a:lstStyle>
          <a:p>
            <a:fld id="{1FF40376-709F-444C-858F-478B2370F7DC}" type="slidenum">
              <a:rPr kumimoji="1" lang="ja-JP" altLang="en-US" smtClean="0"/>
              <a:t>‹#›</a:t>
            </a:fld>
            <a:endParaRPr kumimoji="1" lang="ja-JP" altLang="en-US"/>
          </a:p>
        </p:txBody>
      </p:sp>
      <p:sp>
        <p:nvSpPr>
          <p:cNvPr id="8" name="Rectangle 7"/>
          <p:cNvSpPr/>
          <p:nvPr/>
        </p:nvSpPr>
        <p:spPr>
          <a:xfrm>
            <a:off x="557784" y="562356"/>
            <a:ext cx="17172432" cy="9162288"/>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5255281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1371600" rtl="0" eaLnBrk="1" latinLnBrk="0" hangingPunct="1">
        <a:lnSpc>
          <a:spcPct val="90000"/>
        </a:lnSpc>
        <a:spcBef>
          <a:spcPct val="0"/>
        </a:spcBef>
        <a:buNone/>
        <a:defRPr kumimoji="1" lang="en-US" sz="7200" kern="1200" cap="none" spc="0" baseline="0" dirty="0">
          <a:solidFill>
            <a:schemeClr val="tx1">
              <a:lumMod val="85000"/>
              <a:lumOff val="15000"/>
            </a:schemeClr>
          </a:solidFill>
          <a:effectLst/>
          <a:latin typeface="+mj-lt"/>
          <a:ea typeface="+mn-ea"/>
          <a:cs typeface="+mn-cs"/>
        </a:defRPr>
      </a:lvl1pPr>
    </p:titleStyle>
    <p:bodyStyle>
      <a:lvl1pPr marL="274320" indent="-274320" algn="l" defTabSz="1371600" rtl="0" eaLnBrk="1" latinLnBrk="0" hangingPunct="1">
        <a:lnSpc>
          <a:spcPct val="100000"/>
        </a:lnSpc>
        <a:spcBef>
          <a:spcPts val="1350"/>
        </a:spcBef>
        <a:spcAft>
          <a:spcPts val="0"/>
        </a:spcAft>
        <a:buClr>
          <a:schemeClr val="tx1">
            <a:lumMod val="85000"/>
            <a:lumOff val="15000"/>
          </a:schemeClr>
        </a:buClr>
        <a:buFont typeface="Garamond" pitchFamily="18" charset="0"/>
        <a:buChar char="◦"/>
        <a:defRPr kumimoji="1" sz="2700" kern="1200">
          <a:solidFill>
            <a:schemeClr val="tx1"/>
          </a:solidFill>
          <a:latin typeface="+mn-lt"/>
          <a:ea typeface="+mn-ea"/>
          <a:cs typeface="+mn-cs"/>
        </a:defRPr>
      </a:lvl1pPr>
      <a:lvl2pPr marL="68580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400" kern="1200">
          <a:solidFill>
            <a:schemeClr val="tx1"/>
          </a:solidFill>
          <a:latin typeface="+mn-lt"/>
          <a:ea typeface="+mn-ea"/>
          <a:cs typeface="+mn-cs"/>
        </a:defRPr>
      </a:lvl2pPr>
      <a:lvl3pPr marL="109728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100" kern="1200">
          <a:solidFill>
            <a:schemeClr val="tx1"/>
          </a:solidFill>
          <a:latin typeface="+mn-lt"/>
          <a:ea typeface="+mn-ea"/>
          <a:cs typeface="+mn-cs"/>
        </a:defRPr>
      </a:lvl3pPr>
      <a:lvl4pPr marL="150876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100" kern="1200">
          <a:solidFill>
            <a:schemeClr val="tx1"/>
          </a:solidFill>
          <a:latin typeface="+mn-lt"/>
          <a:ea typeface="+mn-ea"/>
          <a:cs typeface="+mn-cs"/>
        </a:defRPr>
      </a:lvl4pPr>
      <a:lvl5pPr marL="192024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100" kern="1200">
          <a:solidFill>
            <a:schemeClr val="tx1"/>
          </a:solidFill>
          <a:latin typeface="+mn-lt"/>
          <a:ea typeface="+mn-ea"/>
          <a:cs typeface="+mn-cs"/>
        </a:defRPr>
      </a:lvl5pPr>
      <a:lvl6pPr marL="24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100" kern="1200">
          <a:solidFill>
            <a:schemeClr val="tx1"/>
          </a:solidFill>
          <a:latin typeface="+mn-lt"/>
          <a:ea typeface="+mn-ea"/>
          <a:cs typeface="+mn-cs"/>
        </a:defRPr>
      </a:lvl6pPr>
      <a:lvl7pPr marL="28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100" kern="1200">
          <a:solidFill>
            <a:schemeClr val="tx1"/>
          </a:solidFill>
          <a:latin typeface="+mn-lt"/>
          <a:ea typeface="+mn-ea"/>
          <a:cs typeface="+mn-cs"/>
        </a:defRPr>
      </a:lvl7pPr>
      <a:lvl8pPr marL="33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100" kern="1200">
          <a:solidFill>
            <a:schemeClr val="tx1"/>
          </a:solidFill>
          <a:latin typeface="+mn-lt"/>
          <a:ea typeface="+mn-ea"/>
          <a:cs typeface="+mn-cs"/>
        </a:defRPr>
      </a:lvl8pPr>
      <a:lvl9pPr marL="37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kumimoji="1" sz="2100" kern="1200">
          <a:solidFill>
            <a:schemeClr val="tx1"/>
          </a:solidFill>
          <a:latin typeface="+mn-lt"/>
          <a:ea typeface="+mn-ea"/>
          <a:cs typeface="+mn-cs"/>
        </a:defRPr>
      </a:lvl9pPr>
    </p:bodyStyle>
    <p:otherStyle>
      <a:defPPr>
        <a:defRPr lang="en-US"/>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86000" y="699872"/>
            <a:ext cx="13716000" cy="3581400"/>
          </a:xfrm>
        </p:spPr>
        <p:txBody>
          <a:bodyPr/>
          <a:lstStyle/>
          <a:p>
            <a:r>
              <a:rPr lang="ja-JP" altLang="ja-JP" dirty="0"/>
              <a:t>秋田大学医学部附属病院</a:t>
            </a:r>
            <a:r>
              <a:rPr lang="ja-JP" altLang="en-US" dirty="0"/>
              <a:t>専門</a:t>
            </a:r>
            <a:r>
              <a:rPr lang="ja-JP" altLang="ja-JP" dirty="0"/>
              <a:t>研修プログラム</a:t>
            </a:r>
            <a:endParaRPr kumimoji="1" lang="ja-JP" altLang="en-US" dirty="0"/>
          </a:p>
        </p:txBody>
      </p:sp>
      <p:sp>
        <p:nvSpPr>
          <p:cNvPr id="3" name="サブタイトル 2"/>
          <p:cNvSpPr>
            <a:spLocks noGrp="1"/>
          </p:cNvSpPr>
          <p:nvPr>
            <p:ph type="subTitle" idx="1"/>
          </p:nvPr>
        </p:nvSpPr>
        <p:spPr>
          <a:xfrm>
            <a:off x="-907027" y="5403057"/>
            <a:ext cx="20102053" cy="2483643"/>
          </a:xfrm>
        </p:spPr>
        <p:txBody>
          <a:bodyPr>
            <a:normAutofit/>
          </a:bodyPr>
          <a:lstStyle/>
          <a:p>
            <a:r>
              <a:rPr kumimoji="1" lang="en-US" altLang="ja-JP" sz="11500" b="1" dirty="0"/>
              <a:t>【</a:t>
            </a:r>
            <a:r>
              <a:rPr lang="ja-JP" altLang="en-US" sz="11500" b="1" dirty="0"/>
              <a:t>耳鼻咽喉科・頭頸部外科</a:t>
            </a:r>
            <a:r>
              <a:rPr kumimoji="1" lang="en-US" altLang="ja-JP" sz="11500" b="1" dirty="0"/>
              <a:t>】</a:t>
            </a:r>
            <a:endParaRPr kumimoji="1" lang="ja-JP" altLang="en-US" sz="11500" b="1" dirty="0"/>
          </a:p>
        </p:txBody>
      </p:sp>
      <p:pic>
        <p:nvPicPr>
          <p:cNvPr id="5" name="オーディオ 4">
            <a:hlinkClick r:id="" action="ppaction://media"/>
            <a:extLst>
              <a:ext uri="{FF2B5EF4-FFF2-40B4-BE49-F238E27FC236}">
                <a16:creationId xmlns:a16="http://schemas.microsoft.com/office/drawing/2014/main" id="{A73BC947-E0D8-4E34-BD49-CDFB2056F3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230974457"/>
      </p:ext>
    </p:extLst>
  </p:cSld>
  <p:clrMapOvr>
    <a:masterClrMapping/>
  </p:clrMapOvr>
  <mc:AlternateContent xmlns:mc="http://schemas.openxmlformats.org/markup-compatibility/2006">
    <mc:Choice xmlns:p14="http://schemas.microsoft.com/office/powerpoint/2010/main" Requires="p14">
      <p:transition spd="slow" p14:dur="2000" advTm="6313"/>
    </mc:Choice>
    <mc:Fallback>
      <p:transition spd="slow" advTm="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96F0D-EDE4-415F-B2AC-BF3A185A860D}"/>
              </a:ext>
            </a:extLst>
          </p:cNvPr>
          <p:cNvSpPr>
            <a:spLocks noGrp="1"/>
          </p:cNvSpPr>
          <p:nvPr>
            <p:ph type="title"/>
          </p:nvPr>
        </p:nvSpPr>
        <p:spPr/>
        <p:txBody>
          <a:bodyPr/>
          <a:lstStyle/>
          <a:p>
            <a:r>
              <a:rPr kumimoji="1" lang="ja-JP" altLang="en-US" dirty="0"/>
              <a:t>耳鼻咽喉科・頭頚部外科</a:t>
            </a:r>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3C7A52BF-1E90-47BB-8B3D-FDED4F107B97}"/>
              </a:ext>
            </a:extLst>
          </p:cNvPr>
          <p:cNvSpPr>
            <a:spLocks noGrp="1"/>
          </p:cNvSpPr>
          <p:nvPr>
            <p:ph idx="1"/>
          </p:nvPr>
        </p:nvSpPr>
        <p:spPr/>
        <p:txBody>
          <a:bodyPr/>
          <a:lstStyle/>
          <a:p>
            <a:endParaRPr kumimoji="1" lang="ja-JP" altLang="en-US" dirty="0"/>
          </a:p>
        </p:txBody>
      </p:sp>
      <p:sp>
        <p:nvSpPr>
          <p:cNvPr id="4" name="吹き出し: 四角形 3">
            <a:extLst>
              <a:ext uri="{FF2B5EF4-FFF2-40B4-BE49-F238E27FC236}">
                <a16:creationId xmlns:a16="http://schemas.microsoft.com/office/drawing/2014/main" id="{6CAEE2E4-82D7-47D7-A581-4E63AAFE4BAE}"/>
              </a:ext>
            </a:extLst>
          </p:cNvPr>
          <p:cNvSpPr/>
          <p:nvPr/>
        </p:nvSpPr>
        <p:spPr>
          <a:xfrm>
            <a:off x="1600200" y="3154680"/>
            <a:ext cx="13171450" cy="1184215"/>
          </a:xfrm>
          <a:prstGeom prst="wedgeRectCallout">
            <a:avLst>
              <a:gd name="adj1" fmla="val -36479"/>
              <a:gd name="adj2" fmla="val 82583"/>
            </a:avLst>
          </a:prstGeom>
          <a:ln w="762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3200" dirty="0"/>
              <a:t>初期臨床研修で耳鼻咽喉科・頭頚部外科を選択するメリットは？</a:t>
            </a:r>
          </a:p>
        </p:txBody>
      </p:sp>
      <p:sp>
        <p:nvSpPr>
          <p:cNvPr id="5" name="吹き出し: 四角形 4">
            <a:extLst>
              <a:ext uri="{FF2B5EF4-FFF2-40B4-BE49-F238E27FC236}">
                <a16:creationId xmlns:a16="http://schemas.microsoft.com/office/drawing/2014/main" id="{C894BF78-C0F1-4C3A-AEEA-DF029D459AE4}"/>
              </a:ext>
            </a:extLst>
          </p:cNvPr>
          <p:cNvSpPr/>
          <p:nvPr/>
        </p:nvSpPr>
        <p:spPr>
          <a:xfrm>
            <a:off x="2860289" y="5143500"/>
            <a:ext cx="13827511" cy="2319453"/>
          </a:xfrm>
          <a:prstGeom prst="wedgeRectCallout">
            <a:avLst>
              <a:gd name="adj1" fmla="val 36344"/>
              <a:gd name="adj2" fmla="val 96635"/>
            </a:avLst>
          </a:prstGeom>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a:t>口腔・耳・鼻・咽喉頭・頸部の系統的診察を学ぶ</a:t>
            </a:r>
            <a:endParaRPr kumimoji="1" lang="en-US" altLang="ja-JP" sz="3200" dirty="0"/>
          </a:p>
          <a:p>
            <a:pPr algn="ctr"/>
            <a:r>
              <a:rPr kumimoji="1" lang="en-US" altLang="ja-JP" sz="3200" dirty="0"/>
              <a:t>common disease( </a:t>
            </a:r>
            <a:r>
              <a:rPr kumimoji="1" lang="ja-JP" altLang="en-US" sz="3200" dirty="0"/>
              <a:t>中耳炎、めまい、扁桃炎など</a:t>
            </a:r>
            <a:r>
              <a:rPr kumimoji="1" lang="en-US" altLang="ja-JP" sz="3200" dirty="0"/>
              <a:t> )</a:t>
            </a:r>
            <a:r>
              <a:rPr kumimoji="1" lang="ja-JP" altLang="en-US" sz="3200" dirty="0"/>
              <a:t>への対処を学ぶ</a:t>
            </a:r>
            <a:endParaRPr kumimoji="1" lang="en-US" altLang="ja-JP" sz="3200" dirty="0"/>
          </a:p>
          <a:p>
            <a:pPr algn="ctr"/>
            <a:r>
              <a:rPr kumimoji="1" lang="ja-JP" altLang="en-US" sz="3200" dirty="0"/>
              <a:t>➡</a:t>
            </a:r>
            <a:r>
              <a:rPr kumimoji="1" lang="ja-JP" altLang="en-US" sz="3200" dirty="0">
                <a:solidFill>
                  <a:srgbClr val="FF0000"/>
                </a:solidFill>
              </a:rPr>
              <a:t>将来どの科に進むにしても有用な医療技術</a:t>
            </a:r>
            <a:r>
              <a:rPr kumimoji="1" lang="ja-JP" altLang="en-US" sz="3200" dirty="0"/>
              <a:t>となります。</a:t>
            </a:r>
          </a:p>
        </p:txBody>
      </p:sp>
      <p:pic>
        <p:nvPicPr>
          <p:cNvPr id="6" name="オーディオ 5">
            <a:hlinkClick r:id="" action="ppaction://media"/>
            <a:extLst>
              <a:ext uri="{FF2B5EF4-FFF2-40B4-BE49-F238E27FC236}">
                <a16:creationId xmlns:a16="http://schemas.microsoft.com/office/drawing/2014/main" id="{1FD1F330-0E6B-42E4-9C6C-F123F13ED5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1441687443"/>
      </p:ext>
    </p:extLst>
  </p:cSld>
  <p:clrMapOvr>
    <a:masterClrMapping/>
  </p:clrMapOvr>
  <mc:AlternateContent xmlns:mc="http://schemas.openxmlformats.org/markup-compatibility/2006">
    <mc:Choice xmlns:p14="http://schemas.microsoft.com/office/powerpoint/2010/main" Requires="p14">
      <p:transition spd="slow" p14:dur="2000" advTm="20252"/>
    </mc:Choice>
    <mc:Fallback>
      <p:transition spd="slow" advTm="2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96F0D-EDE4-415F-B2AC-BF3A185A860D}"/>
              </a:ext>
            </a:extLst>
          </p:cNvPr>
          <p:cNvSpPr>
            <a:spLocks noGrp="1"/>
          </p:cNvSpPr>
          <p:nvPr>
            <p:ph type="title"/>
          </p:nvPr>
        </p:nvSpPr>
        <p:spPr/>
        <p:txBody>
          <a:bodyPr/>
          <a:lstStyle/>
          <a:p>
            <a:r>
              <a:rPr kumimoji="1" lang="ja-JP" altLang="en-US" dirty="0"/>
              <a:t>耳鼻咽喉科・頭頚部外科</a:t>
            </a:r>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3C7A52BF-1E90-47BB-8B3D-FDED4F107B97}"/>
              </a:ext>
            </a:extLst>
          </p:cNvPr>
          <p:cNvSpPr>
            <a:spLocks noGrp="1"/>
          </p:cNvSpPr>
          <p:nvPr>
            <p:ph idx="1"/>
          </p:nvPr>
        </p:nvSpPr>
        <p:spPr/>
        <p:txBody>
          <a:bodyPr/>
          <a:lstStyle/>
          <a:p>
            <a:endParaRPr kumimoji="1" lang="ja-JP" altLang="en-US" dirty="0"/>
          </a:p>
        </p:txBody>
      </p:sp>
      <p:sp>
        <p:nvSpPr>
          <p:cNvPr id="4" name="吹き出し: 四角形 3">
            <a:extLst>
              <a:ext uri="{FF2B5EF4-FFF2-40B4-BE49-F238E27FC236}">
                <a16:creationId xmlns:a16="http://schemas.microsoft.com/office/drawing/2014/main" id="{6CAEE2E4-82D7-47D7-A581-4E63AAFE4BAE}"/>
              </a:ext>
            </a:extLst>
          </p:cNvPr>
          <p:cNvSpPr/>
          <p:nvPr/>
        </p:nvSpPr>
        <p:spPr>
          <a:xfrm>
            <a:off x="1600200" y="3154680"/>
            <a:ext cx="13171450" cy="1184215"/>
          </a:xfrm>
          <a:prstGeom prst="wedgeRectCallout">
            <a:avLst>
              <a:gd name="adj1" fmla="val -36479"/>
              <a:gd name="adj2" fmla="val 82583"/>
            </a:avLst>
          </a:prstGeom>
          <a:ln w="762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3200" dirty="0"/>
              <a:t>耳鼻咽喉科・頭頚部外科を選んだ理由は？</a:t>
            </a:r>
          </a:p>
        </p:txBody>
      </p:sp>
      <p:sp>
        <p:nvSpPr>
          <p:cNvPr id="5" name="吹き出し: 四角形 4">
            <a:extLst>
              <a:ext uri="{FF2B5EF4-FFF2-40B4-BE49-F238E27FC236}">
                <a16:creationId xmlns:a16="http://schemas.microsoft.com/office/drawing/2014/main" id="{C894BF78-C0F1-4C3A-AEEA-DF029D459AE4}"/>
              </a:ext>
            </a:extLst>
          </p:cNvPr>
          <p:cNvSpPr/>
          <p:nvPr/>
        </p:nvSpPr>
        <p:spPr>
          <a:xfrm>
            <a:off x="2860289" y="5143500"/>
            <a:ext cx="13827511" cy="2319453"/>
          </a:xfrm>
          <a:prstGeom prst="wedgeRectCallout">
            <a:avLst>
              <a:gd name="adj1" fmla="val 36344"/>
              <a:gd name="adj2" fmla="val 96635"/>
            </a:avLst>
          </a:prstGeom>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a:t>高い専門性や豊富なサブスペシャリティがある</a:t>
            </a:r>
            <a:endParaRPr kumimoji="1" lang="en-US" altLang="ja-JP" sz="3200" dirty="0"/>
          </a:p>
          <a:p>
            <a:pPr algn="ctr"/>
            <a:r>
              <a:rPr kumimoji="1" lang="ja-JP" altLang="en-US" sz="3200" dirty="0"/>
              <a:t>豊富かつ多様な手術に魅力を感じた</a:t>
            </a:r>
            <a:endParaRPr kumimoji="1" lang="en-US" altLang="ja-JP" sz="3200" dirty="0"/>
          </a:p>
          <a:p>
            <a:pPr algn="ctr"/>
            <a:r>
              <a:rPr kumimoji="1" lang="ja-JP" altLang="en-US" sz="3200" dirty="0"/>
              <a:t>様々な勤務形態（医育機関、専門病院、市中病院、開業）</a:t>
            </a:r>
          </a:p>
        </p:txBody>
      </p:sp>
      <p:pic>
        <p:nvPicPr>
          <p:cNvPr id="6" name="オーディオ 5">
            <a:hlinkClick r:id="" action="ppaction://media"/>
            <a:extLst>
              <a:ext uri="{FF2B5EF4-FFF2-40B4-BE49-F238E27FC236}">
                <a16:creationId xmlns:a16="http://schemas.microsoft.com/office/drawing/2014/main" id="{F81DFE8A-114D-46F9-AB56-CFBF54810E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2797712110"/>
      </p:ext>
    </p:extLst>
  </p:cSld>
  <p:clrMapOvr>
    <a:masterClrMapping/>
  </p:clrMapOvr>
  <mc:AlternateContent xmlns:mc="http://schemas.openxmlformats.org/markup-compatibility/2006">
    <mc:Choice xmlns:p14="http://schemas.microsoft.com/office/powerpoint/2010/main" Requires="p14">
      <p:transition spd="slow" p14:dur="2000" advTm="13370"/>
    </mc:Choice>
    <mc:Fallback>
      <p:transition spd="slow" advTm="1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96F0D-EDE4-415F-B2AC-BF3A185A860D}"/>
              </a:ext>
            </a:extLst>
          </p:cNvPr>
          <p:cNvSpPr>
            <a:spLocks noGrp="1"/>
          </p:cNvSpPr>
          <p:nvPr>
            <p:ph type="title"/>
          </p:nvPr>
        </p:nvSpPr>
        <p:spPr/>
        <p:txBody>
          <a:bodyPr/>
          <a:lstStyle/>
          <a:p>
            <a:r>
              <a:rPr kumimoji="1" lang="ja-JP" altLang="en-US" dirty="0"/>
              <a:t>耳鼻咽喉科・頭頚部外科</a:t>
            </a:r>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3C7A52BF-1E90-47BB-8B3D-FDED4F107B97}"/>
              </a:ext>
            </a:extLst>
          </p:cNvPr>
          <p:cNvSpPr>
            <a:spLocks noGrp="1"/>
          </p:cNvSpPr>
          <p:nvPr>
            <p:ph idx="1"/>
          </p:nvPr>
        </p:nvSpPr>
        <p:spPr/>
        <p:txBody>
          <a:bodyPr/>
          <a:lstStyle/>
          <a:p>
            <a:endParaRPr kumimoji="1" lang="ja-JP" altLang="en-US" dirty="0"/>
          </a:p>
        </p:txBody>
      </p:sp>
      <p:sp>
        <p:nvSpPr>
          <p:cNvPr id="4" name="吹き出し: 四角形 3">
            <a:extLst>
              <a:ext uri="{FF2B5EF4-FFF2-40B4-BE49-F238E27FC236}">
                <a16:creationId xmlns:a16="http://schemas.microsoft.com/office/drawing/2014/main" id="{6CAEE2E4-82D7-47D7-A581-4E63AAFE4BAE}"/>
              </a:ext>
            </a:extLst>
          </p:cNvPr>
          <p:cNvSpPr/>
          <p:nvPr/>
        </p:nvSpPr>
        <p:spPr>
          <a:xfrm>
            <a:off x="1600200" y="3154680"/>
            <a:ext cx="13171450" cy="1184215"/>
          </a:xfrm>
          <a:prstGeom prst="wedgeRectCallout">
            <a:avLst>
              <a:gd name="adj1" fmla="val -36479"/>
              <a:gd name="adj2" fmla="val 82583"/>
            </a:avLst>
          </a:prstGeom>
          <a:ln w="762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3200" dirty="0"/>
              <a:t>どのような人が耳鼻咽喉科・頭頚部外科に向いてますか？</a:t>
            </a:r>
          </a:p>
        </p:txBody>
      </p:sp>
      <p:sp>
        <p:nvSpPr>
          <p:cNvPr id="5" name="吹き出し: 四角形 4">
            <a:extLst>
              <a:ext uri="{FF2B5EF4-FFF2-40B4-BE49-F238E27FC236}">
                <a16:creationId xmlns:a16="http://schemas.microsoft.com/office/drawing/2014/main" id="{C894BF78-C0F1-4C3A-AEEA-DF029D459AE4}"/>
              </a:ext>
            </a:extLst>
          </p:cNvPr>
          <p:cNvSpPr/>
          <p:nvPr/>
        </p:nvSpPr>
        <p:spPr>
          <a:xfrm>
            <a:off x="2860289" y="5143500"/>
            <a:ext cx="13827511" cy="2319453"/>
          </a:xfrm>
          <a:prstGeom prst="wedgeRectCallout">
            <a:avLst>
              <a:gd name="adj1" fmla="val 36344"/>
              <a:gd name="adj2" fmla="val 96635"/>
            </a:avLst>
          </a:prstGeom>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a:t>診断から治療まで一貫して行いたい人</a:t>
            </a:r>
            <a:endParaRPr kumimoji="1" lang="en-US" altLang="ja-JP" sz="3200" dirty="0"/>
          </a:p>
          <a:p>
            <a:pPr algn="ctr"/>
            <a:r>
              <a:rPr kumimoji="1" lang="ja-JP" altLang="en-US" sz="3200" dirty="0"/>
              <a:t>患者さんの</a:t>
            </a:r>
            <a:r>
              <a:rPr kumimoji="1" lang="en-US" altLang="ja-JP" sz="3200" dirty="0"/>
              <a:t>QOL</a:t>
            </a:r>
            <a:r>
              <a:rPr kumimoji="1" lang="ja-JP" altLang="en-US" sz="3200" dirty="0"/>
              <a:t>に関心のある人</a:t>
            </a:r>
            <a:endParaRPr kumimoji="1" lang="en-US" altLang="ja-JP" sz="3200" dirty="0"/>
          </a:p>
          <a:p>
            <a:pPr algn="ctr"/>
            <a:r>
              <a:rPr kumimoji="1" lang="ja-JP" altLang="en-US" sz="3200" dirty="0"/>
              <a:t>幅広い年齢層の患者さんと接したい人　など</a:t>
            </a:r>
          </a:p>
        </p:txBody>
      </p:sp>
      <p:pic>
        <p:nvPicPr>
          <p:cNvPr id="6" name="オーディオ 5">
            <a:hlinkClick r:id="" action="ppaction://media"/>
            <a:extLst>
              <a:ext uri="{FF2B5EF4-FFF2-40B4-BE49-F238E27FC236}">
                <a16:creationId xmlns:a16="http://schemas.microsoft.com/office/drawing/2014/main" id="{E67DB8CF-2E69-453E-ABF1-B689D161A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1064127032"/>
      </p:ext>
    </p:extLst>
  </p:cSld>
  <p:clrMapOvr>
    <a:masterClrMapping/>
  </p:clrMapOvr>
  <mc:AlternateContent xmlns:mc="http://schemas.openxmlformats.org/markup-compatibility/2006">
    <mc:Choice xmlns:p14="http://schemas.microsoft.com/office/powerpoint/2010/main" Requires="p14">
      <p:transition spd="slow" p14:dur="2000" advTm="12859"/>
    </mc:Choice>
    <mc:Fallback>
      <p:transition spd="slow" advTm="12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96F0D-EDE4-415F-B2AC-BF3A185A860D}"/>
              </a:ext>
            </a:extLst>
          </p:cNvPr>
          <p:cNvSpPr>
            <a:spLocks noGrp="1"/>
          </p:cNvSpPr>
          <p:nvPr>
            <p:ph type="title"/>
          </p:nvPr>
        </p:nvSpPr>
        <p:spPr/>
        <p:txBody>
          <a:bodyPr/>
          <a:lstStyle/>
          <a:p>
            <a:r>
              <a:rPr kumimoji="1" lang="ja-JP" altLang="en-US" dirty="0"/>
              <a:t>耳鼻咽喉科・頭頚部外科</a:t>
            </a:r>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3C7A52BF-1E90-47BB-8B3D-FDED4F107B97}"/>
              </a:ext>
            </a:extLst>
          </p:cNvPr>
          <p:cNvSpPr>
            <a:spLocks noGrp="1"/>
          </p:cNvSpPr>
          <p:nvPr>
            <p:ph idx="1"/>
          </p:nvPr>
        </p:nvSpPr>
        <p:spPr/>
        <p:txBody>
          <a:bodyPr/>
          <a:lstStyle/>
          <a:p>
            <a:endParaRPr kumimoji="1" lang="ja-JP" altLang="en-US" dirty="0"/>
          </a:p>
        </p:txBody>
      </p:sp>
      <p:sp>
        <p:nvSpPr>
          <p:cNvPr id="4" name="吹き出し: 四角形 3">
            <a:extLst>
              <a:ext uri="{FF2B5EF4-FFF2-40B4-BE49-F238E27FC236}">
                <a16:creationId xmlns:a16="http://schemas.microsoft.com/office/drawing/2014/main" id="{6CAEE2E4-82D7-47D7-A581-4E63AAFE4BAE}"/>
              </a:ext>
            </a:extLst>
          </p:cNvPr>
          <p:cNvSpPr/>
          <p:nvPr/>
        </p:nvSpPr>
        <p:spPr>
          <a:xfrm>
            <a:off x="1600200" y="3154680"/>
            <a:ext cx="13171450" cy="1184215"/>
          </a:xfrm>
          <a:prstGeom prst="wedgeRectCallout">
            <a:avLst>
              <a:gd name="adj1" fmla="val -36479"/>
              <a:gd name="adj2" fmla="val 82583"/>
            </a:avLst>
          </a:prstGeom>
          <a:ln w="762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3200" dirty="0"/>
              <a:t>女性医師も働きやすいでしょうか？</a:t>
            </a:r>
          </a:p>
        </p:txBody>
      </p:sp>
      <p:sp>
        <p:nvSpPr>
          <p:cNvPr id="5" name="吹き出し: 四角形 4">
            <a:extLst>
              <a:ext uri="{FF2B5EF4-FFF2-40B4-BE49-F238E27FC236}">
                <a16:creationId xmlns:a16="http://schemas.microsoft.com/office/drawing/2014/main" id="{C894BF78-C0F1-4C3A-AEEA-DF029D459AE4}"/>
              </a:ext>
            </a:extLst>
          </p:cNvPr>
          <p:cNvSpPr/>
          <p:nvPr/>
        </p:nvSpPr>
        <p:spPr>
          <a:xfrm>
            <a:off x="2860289" y="5143500"/>
            <a:ext cx="13827511" cy="2319453"/>
          </a:xfrm>
          <a:prstGeom prst="wedgeRectCallout">
            <a:avLst>
              <a:gd name="adj1" fmla="val 36344"/>
              <a:gd name="adj2" fmla="val 96635"/>
            </a:avLst>
          </a:prstGeom>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a:t>平成</a:t>
            </a:r>
            <a:r>
              <a:rPr kumimoji="1" lang="en-US" altLang="ja-JP" sz="3200" dirty="0"/>
              <a:t>28</a:t>
            </a:r>
            <a:r>
              <a:rPr kumimoji="1" lang="ja-JP" altLang="en-US" sz="3200" dirty="0"/>
              <a:t>年の耳鼻咽喉科・頭頚部外科における女性医師数は約</a:t>
            </a:r>
            <a:r>
              <a:rPr kumimoji="1" lang="en-US" altLang="ja-JP" sz="3200" dirty="0"/>
              <a:t>2514</a:t>
            </a:r>
            <a:r>
              <a:rPr kumimoji="1" lang="ja-JP" altLang="en-US" sz="3200" dirty="0"/>
              <a:t>名（</a:t>
            </a:r>
            <a:r>
              <a:rPr kumimoji="1" lang="en-US" altLang="ja-JP" sz="3200" dirty="0"/>
              <a:t>23%</a:t>
            </a:r>
            <a:r>
              <a:rPr kumimoji="1" lang="ja-JP" altLang="en-US" sz="3200" dirty="0"/>
              <a:t>）近年では専門医研修を開始した医師の約</a:t>
            </a:r>
            <a:r>
              <a:rPr kumimoji="1" lang="en-US" altLang="ja-JP" sz="3200" dirty="0"/>
              <a:t>1/3</a:t>
            </a:r>
            <a:r>
              <a:rPr kumimoji="1" lang="ja-JP" altLang="en-US" sz="3200" dirty="0"/>
              <a:t>が女性です。</a:t>
            </a:r>
            <a:endParaRPr kumimoji="1" lang="en-US" altLang="ja-JP" sz="3200" dirty="0"/>
          </a:p>
        </p:txBody>
      </p:sp>
      <p:pic>
        <p:nvPicPr>
          <p:cNvPr id="6" name="オーディオ 5">
            <a:hlinkClick r:id="" action="ppaction://media"/>
            <a:extLst>
              <a:ext uri="{FF2B5EF4-FFF2-40B4-BE49-F238E27FC236}">
                <a16:creationId xmlns:a16="http://schemas.microsoft.com/office/drawing/2014/main" id="{8A35CAC8-6E0A-4E4D-8F1C-F03817544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3315204592"/>
      </p:ext>
    </p:extLst>
  </p:cSld>
  <p:clrMapOvr>
    <a:masterClrMapping/>
  </p:clrMapOvr>
  <mc:AlternateContent xmlns:mc="http://schemas.openxmlformats.org/markup-compatibility/2006">
    <mc:Choice xmlns:p14="http://schemas.microsoft.com/office/powerpoint/2010/main" Requires="p14">
      <p:transition spd="slow" p14:dur="2000" advTm="12870"/>
    </mc:Choice>
    <mc:Fallback>
      <p:transition spd="slow" advTm="1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96F0D-EDE4-415F-B2AC-BF3A185A860D}"/>
              </a:ext>
            </a:extLst>
          </p:cNvPr>
          <p:cNvSpPr>
            <a:spLocks noGrp="1"/>
          </p:cNvSpPr>
          <p:nvPr>
            <p:ph type="title"/>
          </p:nvPr>
        </p:nvSpPr>
        <p:spPr/>
        <p:txBody>
          <a:bodyPr/>
          <a:lstStyle/>
          <a:p>
            <a:r>
              <a:rPr kumimoji="1" lang="ja-JP" altLang="en-US" dirty="0"/>
              <a:t>耳鼻咽喉科・頭頚部外科</a:t>
            </a:r>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3C7A52BF-1E90-47BB-8B3D-FDED4F107B97}"/>
              </a:ext>
            </a:extLst>
          </p:cNvPr>
          <p:cNvSpPr>
            <a:spLocks noGrp="1"/>
          </p:cNvSpPr>
          <p:nvPr>
            <p:ph idx="1"/>
          </p:nvPr>
        </p:nvSpPr>
        <p:spPr/>
        <p:txBody>
          <a:bodyPr/>
          <a:lstStyle/>
          <a:p>
            <a:pPr marL="0" indent="0">
              <a:buNone/>
            </a:pPr>
            <a:r>
              <a:rPr lang="ja-JP" altLang="en-US" sz="3200" b="1" u="sng" dirty="0"/>
              <a:t>当院での専門</a:t>
            </a:r>
            <a:r>
              <a:rPr kumimoji="1" lang="ja-JP" altLang="en-US" sz="3200" b="1" u="sng" dirty="0"/>
              <a:t>研修について</a:t>
            </a:r>
            <a:endParaRPr kumimoji="1" lang="en-US" altLang="ja-JP" sz="3200" b="1" u="sng" dirty="0"/>
          </a:p>
          <a:p>
            <a:pPr marL="0" indent="0">
              <a:buNone/>
            </a:pPr>
            <a:r>
              <a:rPr lang="ja-JP" altLang="en-US" sz="3200" dirty="0"/>
              <a:t>１）外来診療　週１～</a:t>
            </a:r>
            <a:r>
              <a:rPr lang="en-US" altLang="ja-JP" sz="3200" dirty="0"/>
              <a:t>2</a:t>
            </a:r>
            <a:r>
              <a:rPr lang="ja-JP" altLang="en-US" sz="3200" dirty="0"/>
              <a:t>回</a:t>
            </a:r>
            <a:endParaRPr lang="en-US" altLang="ja-JP" dirty="0"/>
          </a:p>
          <a:p>
            <a:pPr marL="0" indent="0">
              <a:buNone/>
            </a:pPr>
            <a:r>
              <a:rPr kumimoji="1" lang="ja-JP" altLang="en-US" sz="3200" dirty="0"/>
              <a:t>２）入院診療　</a:t>
            </a:r>
            <a:endParaRPr kumimoji="1" lang="en-US" altLang="ja-JP" sz="3200" dirty="0"/>
          </a:p>
          <a:p>
            <a:pPr marL="0" indent="0">
              <a:buNone/>
            </a:pPr>
            <a:r>
              <a:rPr lang="ja-JP" altLang="en-US" sz="3200" dirty="0">
                <a:solidFill>
                  <a:srgbClr val="FF0000"/>
                </a:solidFill>
              </a:rPr>
              <a:t>　</a:t>
            </a:r>
            <a:r>
              <a:rPr lang="ja-JP" altLang="en-US" dirty="0">
                <a:solidFill>
                  <a:srgbClr val="FF0000"/>
                </a:solidFill>
              </a:rPr>
              <a:t>口蓋扁桃摘出術、気管切開術、喉頭微細手術、内視鏡下鼻副鼻腔手術、頸部良性腫瘍手術</a:t>
            </a:r>
            <a:r>
              <a:rPr lang="ja-JP" altLang="en-US" dirty="0"/>
              <a:t>など</a:t>
            </a:r>
            <a:endParaRPr kumimoji="1" lang="en-US" altLang="ja-JP" dirty="0"/>
          </a:p>
          <a:p>
            <a:pPr marL="0" indent="0">
              <a:buNone/>
            </a:pPr>
            <a:r>
              <a:rPr lang="ja-JP" altLang="en-US" sz="3200" dirty="0"/>
              <a:t>３）英文誌抄読会　　月</a:t>
            </a:r>
            <a:r>
              <a:rPr lang="en-US" altLang="ja-JP" sz="3200" dirty="0"/>
              <a:t>2</a:t>
            </a:r>
            <a:r>
              <a:rPr lang="ja-JP" altLang="en-US" sz="3200" dirty="0"/>
              <a:t>回程度</a:t>
            </a:r>
            <a:endParaRPr lang="en-US" altLang="ja-JP" sz="3200" dirty="0"/>
          </a:p>
          <a:p>
            <a:pPr marL="0" indent="0">
              <a:buNone/>
            </a:pPr>
            <a:r>
              <a:rPr kumimoji="1" lang="ja-JP" altLang="en-US" sz="3200" dirty="0"/>
              <a:t>４）学会・地方会での発表</a:t>
            </a:r>
          </a:p>
        </p:txBody>
      </p:sp>
      <p:pic>
        <p:nvPicPr>
          <p:cNvPr id="4" name="オーディオ 3">
            <a:hlinkClick r:id="" action="ppaction://media"/>
            <a:extLst>
              <a:ext uri="{FF2B5EF4-FFF2-40B4-BE49-F238E27FC236}">
                <a16:creationId xmlns:a16="http://schemas.microsoft.com/office/drawing/2014/main" id="{3C0F5756-965C-4390-86E8-ED6B61466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1697889912"/>
      </p:ext>
    </p:extLst>
  </p:cSld>
  <p:clrMapOvr>
    <a:masterClrMapping/>
  </p:clrMapOvr>
  <mc:AlternateContent xmlns:mc="http://schemas.openxmlformats.org/markup-compatibility/2006">
    <mc:Choice xmlns:p14="http://schemas.microsoft.com/office/powerpoint/2010/main" Requires="p14">
      <p:transition spd="slow" p14:dur="2000" advTm="40404"/>
    </mc:Choice>
    <mc:Fallback>
      <p:transition spd="slow" advTm="4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8E025F-E625-4F31-9C93-80A97B80BDA2}"/>
              </a:ext>
            </a:extLst>
          </p:cNvPr>
          <p:cNvSpPr>
            <a:spLocks noGrp="1"/>
          </p:cNvSpPr>
          <p:nvPr>
            <p:ph type="title"/>
          </p:nvPr>
        </p:nvSpPr>
        <p:spPr/>
        <p:txBody>
          <a:bodyPr/>
          <a:lstStyle/>
          <a:p>
            <a:r>
              <a:rPr kumimoji="1" lang="ja-JP" altLang="en-US" dirty="0"/>
              <a:t>お待ちしています！</a:t>
            </a:r>
          </a:p>
        </p:txBody>
      </p:sp>
      <p:pic>
        <p:nvPicPr>
          <p:cNvPr id="10" name="コンテンツ プレースホルダー 9">
            <a:extLst>
              <a:ext uri="{FF2B5EF4-FFF2-40B4-BE49-F238E27FC236}">
                <a16:creationId xmlns:a16="http://schemas.microsoft.com/office/drawing/2014/main" id="{48EC8DB1-9D17-458E-AB24-090C44F4BD7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553292" y="649724"/>
            <a:ext cx="6324179" cy="4743134"/>
          </a:xfrm>
        </p:spPr>
      </p:pic>
      <p:pic>
        <p:nvPicPr>
          <p:cNvPr id="4" name="コンテンツ プレースホルダー 4">
            <a:extLst>
              <a:ext uri="{FF2B5EF4-FFF2-40B4-BE49-F238E27FC236}">
                <a16:creationId xmlns:a16="http://schemas.microsoft.com/office/drawing/2014/main" id="{A44C50CD-A208-4DF4-B44F-FF8DEB06C5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362" b="19219"/>
          <a:stretch/>
        </p:blipFill>
        <p:spPr>
          <a:xfrm>
            <a:off x="695671" y="2529890"/>
            <a:ext cx="9857621" cy="4910570"/>
          </a:xfrm>
          <a:prstGeom prst="rect">
            <a:avLst/>
          </a:prstGeom>
        </p:spPr>
      </p:pic>
      <p:pic>
        <p:nvPicPr>
          <p:cNvPr id="12" name="図 11">
            <a:extLst>
              <a:ext uri="{FF2B5EF4-FFF2-40B4-BE49-F238E27FC236}">
                <a16:creationId xmlns:a16="http://schemas.microsoft.com/office/drawing/2014/main" id="{D16B805A-A836-42F5-9DF2-8C33357432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4657" y="5392858"/>
            <a:ext cx="3130724" cy="4174299"/>
          </a:xfrm>
          <a:prstGeom prst="rect">
            <a:avLst/>
          </a:prstGeom>
        </p:spPr>
      </p:pic>
      <p:pic>
        <p:nvPicPr>
          <p:cNvPr id="3" name="オーディオ 2">
            <a:hlinkClick r:id="" action="ppaction://media"/>
            <a:extLst>
              <a:ext uri="{FF2B5EF4-FFF2-40B4-BE49-F238E27FC236}">
                <a16:creationId xmlns:a16="http://schemas.microsoft.com/office/drawing/2014/main" id="{70492AE2-9197-41EA-9E5A-52BFB6D67B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450981359"/>
      </p:ext>
    </p:extLst>
  </p:cSld>
  <p:clrMapOvr>
    <a:masterClrMapping/>
  </p:clrMapOvr>
  <mc:AlternateContent xmlns:mc="http://schemas.openxmlformats.org/markup-compatibility/2006">
    <mc:Choice xmlns:p14="http://schemas.microsoft.com/office/powerpoint/2010/main" Requires="p14">
      <p:transition spd="slow" p14:dur="2000" advTm="16631"/>
    </mc:Choice>
    <mc:Fallback>
      <p:transition spd="slow" advTm="1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rot="5400000">
            <a:off x="5227300" y="4678664"/>
            <a:ext cx="2283782" cy="0"/>
          </a:xfrm>
          <a:prstGeom prst="line">
            <a:avLst/>
          </a:prstGeom>
          <a:ln w="28575">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5400000">
            <a:off x="5812216" y="4678664"/>
            <a:ext cx="2283782" cy="0"/>
          </a:xfrm>
          <a:prstGeom prst="line">
            <a:avLst/>
          </a:prstGeom>
          <a:ln w="28575">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5400000">
            <a:off x="6397135" y="4678664"/>
            <a:ext cx="2283782" cy="0"/>
          </a:xfrm>
          <a:prstGeom prst="line">
            <a:avLst/>
          </a:prstGeom>
          <a:ln w="28575">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5400000">
            <a:off x="10732126" y="4515816"/>
            <a:ext cx="2283782" cy="0"/>
          </a:xfrm>
          <a:prstGeom prst="line">
            <a:avLst/>
          </a:prstGeom>
          <a:ln w="28575">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bwMode="auto">
          <a:xfrm>
            <a:off x="4605309" y="3150701"/>
            <a:ext cx="6201513" cy="2189931"/>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schemeClr val="tx1"/>
              </a:solidFill>
              <a:latin typeface="+mn-ea"/>
            </a:endParaRPr>
          </a:p>
        </p:txBody>
      </p:sp>
      <p:sp>
        <p:nvSpPr>
          <p:cNvPr id="13" name="正方形/長方形 12"/>
          <p:cNvSpPr/>
          <p:nvPr/>
        </p:nvSpPr>
        <p:spPr bwMode="auto">
          <a:xfrm>
            <a:off x="4524390" y="5340635"/>
            <a:ext cx="6324720" cy="2487164"/>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t"/>
          <a:lstStyle/>
          <a:p>
            <a:pPr>
              <a:defRPr/>
            </a:pPr>
            <a:endParaRPr lang="ja-JP" altLang="en-US" sz="1200" b="1" dirty="0">
              <a:solidFill>
                <a:schemeClr val="tx1"/>
              </a:solidFill>
              <a:latin typeface="+mn-ea"/>
            </a:endParaRPr>
          </a:p>
        </p:txBody>
      </p:sp>
      <p:sp>
        <p:nvSpPr>
          <p:cNvPr id="14" name="左中かっこ 13"/>
          <p:cNvSpPr/>
          <p:nvPr/>
        </p:nvSpPr>
        <p:spPr>
          <a:xfrm rot="16200000" flipV="1">
            <a:off x="7223354" y="2251859"/>
            <a:ext cx="296946" cy="4950723"/>
          </a:xfrm>
          <a:prstGeom prst="leftBrace">
            <a:avLst>
              <a:gd name="adj1" fmla="val 8333"/>
              <a:gd name="adj2" fmla="val 49731"/>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200" b="1">
              <a:latin typeface="+mn-ea"/>
            </a:endParaRPr>
          </a:p>
        </p:txBody>
      </p:sp>
      <p:sp>
        <p:nvSpPr>
          <p:cNvPr id="15" name="正方形/長方形 14"/>
          <p:cNvSpPr/>
          <p:nvPr/>
        </p:nvSpPr>
        <p:spPr bwMode="auto">
          <a:xfrm>
            <a:off x="10810505" y="3113684"/>
            <a:ext cx="4538327" cy="2224298"/>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50" b="1" dirty="0">
                <a:solidFill>
                  <a:schemeClr val="tx1"/>
                </a:solidFill>
                <a:latin typeface="+mn-ea"/>
              </a:rPr>
              <a:t>耳鼻咽喉科サブスペシャリティー</a:t>
            </a:r>
          </a:p>
        </p:txBody>
      </p:sp>
      <p:sp>
        <p:nvSpPr>
          <p:cNvPr id="16" name="直角三角形 15"/>
          <p:cNvSpPr/>
          <p:nvPr/>
        </p:nvSpPr>
        <p:spPr>
          <a:xfrm rot="16200000">
            <a:off x="5813535" y="329723"/>
            <a:ext cx="2235933" cy="7780586"/>
          </a:xfrm>
          <a:prstGeom prst="rtTriangl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mn-ea"/>
            </a:endParaRPr>
          </a:p>
        </p:txBody>
      </p:sp>
      <p:sp>
        <p:nvSpPr>
          <p:cNvPr id="17" name="正方形/長方形 16"/>
          <p:cNvSpPr/>
          <p:nvPr/>
        </p:nvSpPr>
        <p:spPr>
          <a:xfrm>
            <a:off x="5268221" y="3946470"/>
            <a:ext cx="4204997" cy="600164"/>
          </a:xfrm>
          <a:prstGeom prst="rect">
            <a:avLst/>
          </a:prstGeom>
        </p:spPr>
        <p:txBody>
          <a:bodyPr wrap="none">
            <a:spAutoFit/>
          </a:bodyPr>
          <a:lstStyle/>
          <a:p>
            <a:pPr>
              <a:defRPr/>
            </a:pPr>
            <a:r>
              <a:rPr lang="ja-JP" altLang="en-US" sz="1650" b="1" dirty="0">
                <a:latin typeface="+mn-ea"/>
              </a:rPr>
              <a:t>①　サブスペシャリティー重点コース</a:t>
            </a:r>
            <a:endParaRPr lang="en-US" altLang="ja-JP" sz="1650" b="1" dirty="0">
              <a:latin typeface="+mn-ea"/>
            </a:endParaRPr>
          </a:p>
          <a:p>
            <a:pPr>
              <a:defRPr/>
            </a:pPr>
            <a:r>
              <a:rPr lang="ja-JP" altLang="en-US" sz="1650" b="1" dirty="0">
                <a:latin typeface="+mn-ea"/>
              </a:rPr>
              <a:t>　（サブス</a:t>
            </a:r>
            <a:r>
              <a:rPr lang="ja-JP" altLang="en-US" sz="1650" b="1" dirty="0" err="1">
                <a:latin typeface="+mn-ea"/>
              </a:rPr>
              <a:t>ぺ</a:t>
            </a:r>
            <a:r>
              <a:rPr lang="ja-JP" altLang="en-US" sz="1650" b="1" dirty="0">
                <a:latin typeface="+mn-ea"/>
              </a:rPr>
              <a:t>領域の症例を重点的に経験）</a:t>
            </a:r>
          </a:p>
        </p:txBody>
      </p:sp>
      <p:sp>
        <p:nvSpPr>
          <p:cNvPr id="18" name="直角三角形 17"/>
          <p:cNvSpPr/>
          <p:nvPr/>
        </p:nvSpPr>
        <p:spPr>
          <a:xfrm rot="16200000">
            <a:off x="5677267" y="2717473"/>
            <a:ext cx="2477591" cy="7780586"/>
          </a:xfrm>
          <a:prstGeom prst="rtTriangl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mn-ea"/>
            </a:endParaRPr>
          </a:p>
        </p:txBody>
      </p:sp>
      <p:sp>
        <p:nvSpPr>
          <p:cNvPr id="19" name="正方形/長方形 18"/>
          <p:cNvSpPr/>
          <p:nvPr/>
        </p:nvSpPr>
        <p:spPr>
          <a:xfrm>
            <a:off x="5257445" y="6202359"/>
            <a:ext cx="3993401" cy="600164"/>
          </a:xfrm>
          <a:prstGeom prst="rect">
            <a:avLst/>
          </a:prstGeom>
        </p:spPr>
        <p:txBody>
          <a:bodyPr wrap="none">
            <a:spAutoFit/>
          </a:bodyPr>
          <a:lstStyle/>
          <a:p>
            <a:pPr>
              <a:defRPr/>
            </a:pPr>
            <a:r>
              <a:rPr lang="ja-JP" altLang="en-US" sz="1650" b="1" dirty="0">
                <a:latin typeface="+mn-ea"/>
              </a:rPr>
              <a:t>②　サブスペシャリティー重点・</a:t>
            </a:r>
            <a:endParaRPr lang="en-US" altLang="ja-JP" sz="1650" b="1" dirty="0">
              <a:latin typeface="+mn-ea"/>
            </a:endParaRPr>
          </a:p>
          <a:p>
            <a:pPr>
              <a:defRPr/>
            </a:pPr>
            <a:r>
              <a:rPr lang="ja-JP" altLang="en-US" sz="1650" b="1" dirty="0">
                <a:latin typeface="+mn-ea"/>
              </a:rPr>
              <a:t>　　　　　　　　　医学博士取得コース</a:t>
            </a:r>
          </a:p>
        </p:txBody>
      </p:sp>
      <p:sp>
        <p:nvSpPr>
          <p:cNvPr id="20" name="正方形/長方形 19"/>
          <p:cNvSpPr/>
          <p:nvPr/>
        </p:nvSpPr>
        <p:spPr bwMode="auto">
          <a:xfrm>
            <a:off x="3091226" y="3150701"/>
            <a:ext cx="1508108" cy="4679745"/>
          </a:xfrm>
          <a:prstGeom prst="rect">
            <a:avLst/>
          </a:prstGeom>
          <a:solidFill>
            <a:schemeClr val="tx2">
              <a:lumMod val="60000"/>
              <a:lumOff val="4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defRPr/>
            </a:pPr>
            <a:endParaRPr lang="ja-JP" altLang="en-US" sz="1200" b="1" dirty="0">
              <a:solidFill>
                <a:schemeClr val="tx1"/>
              </a:solidFill>
              <a:latin typeface="+mn-ea"/>
            </a:endParaRPr>
          </a:p>
        </p:txBody>
      </p:sp>
      <p:sp>
        <p:nvSpPr>
          <p:cNvPr id="21" name="正方形/長方形 20"/>
          <p:cNvSpPr/>
          <p:nvPr/>
        </p:nvSpPr>
        <p:spPr>
          <a:xfrm>
            <a:off x="3041212" y="1553537"/>
            <a:ext cx="7769294" cy="919278"/>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耳鼻咽喉科</a:t>
            </a:r>
            <a:r>
              <a:rPr kumimoji="1" lang="ja-JP" altLang="en-US" sz="1500" b="1" dirty="0">
                <a:solidFill>
                  <a:schemeClr val="tx1"/>
                </a:solidFill>
                <a:latin typeface="+mn-ea"/>
              </a:rPr>
              <a:t>専門医</a:t>
            </a:r>
            <a:r>
              <a:rPr lang="ja-JP" altLang="en-US" sz="1500" b="1" dirty="0">
                <a:solidFill>
                  <a:schemeClr val="tx1"/>
                </a:solidFill>
                <a:latin typeface="+mn-ea"/>
              </a:rPr>
              <a:t>取得</a:t>
            </a:r>
            <a:r>
              <a:rPr kumimoji="1" lang="ja-JP" altLang="en-US" sz="1500" b="1" dirty="0">
                <a:solidFill>
                  <a:schemeClr val="tx1"/>
                </a:solidFill>
                <a:latin typeface="+mn-ea"/>
              </a:rPr>
              <a:t>のための登録症例経験　計</a:t>
            </a:r>
            <a:r>
              <a:rPr kumimoji="1" lang="en-US" altLang="ja-JP" sz="1500" b="1" dirty="0">
                <a:solidFill>
                  <a:schemeClr val="tx1"/>
                </a:solidFill>
                <a:latin typeface="+mn-ea"/>
              </a:rPr>
              <a:t>180</a:t>
            </a:r>
            <a:r>
              <a:rPr kumimoji="1" lang="ja-JP" altLang="en-US" sz="1500" b="1" dirty="0">
                <a:solidFill>
                  <a:schemeClr val="tx1"/>
                </a:solidFill>
                <a:latin typeface="+mn-ea"/>
              </a:rPr>
              <a:t>例以上</a:t>
            </a:r>
            <a:endParaRPr kumimoji="1" lang="en-US" altLang="ja-JP" sz="1500" b="1" dirty="0">
              <a:solidFill>
                <a:schemeClr val="tx1"/>
              </a:solidFill>
              <a:latin typeface="+mn-ea"/>
            </a:endParaRPr>
          </a:p>
          <a:p>
            <a:pPr algn="ctr"/>
            <a:r>
              <a:rPr lang="ja-JP" altLang="en-US" sz="1500" b="1" dirty="0">
                <a:solidFill>
                  <a:schemeClr val="tx1"/>
                </a:solidFill>
                <a:latin typeface="+mn-ea"/>
              </a:rPr>
              <a:t>（大学および関連病院各科連携）</a:t>
            </a:r>
            <a:r>
              <a:rPr kumimoji="1" lang="ja-JP" altLang="en-US" sz="1500" b="1" dirty="0">
                <a:solidFill>
                  <a:schemeClr val="tx1"/>
                </a:solidFill>
                <a:latin typeface="+mn-ea"/>
              </a:rPr>
              <a:t>　</a:t>
            </a:r>
          </a:p>
        </p:txBody>
      </p:sp>
      <p:sp>
        <p:nvSpPr>
          <p:cNvPr id="22" name="正方形/長方形 21"/>
          <p:cNvSpPr/>
          <p:nvPr/>
        </p:nvSpPr>
        <p:spPr>
          <a:xfrm>
            <a:off x="10810505" y="1543724"/>
            <a:ext cx="4534656" cy="95284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耳鼻咽喉科</a:t>
            </a:r>
            <a:r>
              <a:rPr kumimoji="1" lang="ja-JP" altLang="en-US" sz="1500" b="1" dirty="0">
                <a:solidFill>
                  <a:schemeClr val="tx1"/>
                </a:solidFill>
                <a:latin typeface="+mn-ea"/>
              </a:rPr>
              <a:t>サブスペシャリティー専門医取得</a:t>
            </a:r>
            <a:endParaRPr kumimoji="1" lang="en-US" altLang="ja-JP" sz="1500" b="1" dirty="0">
              <a:solidFill>
                <a:schemeClr val="tx1"/>
              </a:solidFill>
              <a:latin typeface="+mn-ea"/>
            </a:endParaRPr>
          </a:p>
          <a:p>
            <a:pPr algn="ctr"/>
            <a:r>
              <a:rPr kumimoji="1" lang="ja-JP" altLang="en-US" sz="1500" b="1" dirty="0">
                <a:solidFill>
                  <a:schemeClr val="tx1"/>
                </a:solidFill>
                <a:latin typeface="+mn-ea"/>
              </a:rPr>
              <a:t>のための経験値の例</a:t>
            </a:r>
            <a:endParaRPr kumimoji="1" lang="en-US" altLang="ja-JP" sz="1500" b="1" dirty="0">
              <a:solidFill>
                <a:schemeClr val="tx1"/>
              </a:solidFill>
              <a:latin typeface="+mn-ea"/>
            </a:endParaRPr>
          </a:p>
          <a:p>
            <a:pPr algn="ctr"/>
            <a:r>
              <a:rPr lang="ja-JP" altLang="en-US" sz="1500" b="1" dirty="0">
                <a:solidFill>
                  <a:schemeClr val="tx1"/>
                </a:solidFill>
                <a:latin typeface="+mn-ea"/>
              </a:rPr>
              <a:t>（大学および関連病院各科連携）</a:t>
            </a:r>
            <a:endParaRPr kumimoji="1" lang="ja-JP" altLang="en-US" sz="1500" b="1" dirty="0">
              <a:solidFill>
                <a:schemeClr val="tx1"/>
              </a:solidFill>
              <a:latin typeface="+mn-ea"/>
            </a:endParaRPr>
          </a:p>
        </p:txBody>
      </p:sp>
      <p:sp>
        <p:nvSpPr>
          <p:cNvPr id="23" name="正方形/長方形 22"/>
          <p:cNvSpPr/>
          <p:nvPr/>
        </p:nvSpPr>
        <p:spPr bwMode="auto">
          <a:xfrm>
            <a:off x="10859606" y="5383806"/>
            <a:ext cx="4489226" cy="2429565"/>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50" b="1" dirty="0">
                <a:solidFill>
                  <a:schemeClr val="tx1"/>
                </a:solidFill>
                <a:latin typeface="+mn-ea"/>
              </a:rPr>
              <a:t>耳鼻咽喉科サブスペシャリティー</a:t>
            </a:r>
          </a:p>
        </p:txBody>
      </p:sp>
      <p:sp>
        <p:nvSpPr>
          <p:cNvPr id="24" name="テキスト ボックス 23"/>
          <p:cNvSpPr txBox="1"/>
          <p:nvPr/>
        </p:nvSpPr>
        <p:spPr>
          <a:xfrm>
            <a:off x="3003653" y="3946028"/>
            <a:ext cx="1489745" cy="1200329"/>
          </a:xfrm>
          <a:prstGeom prst="rect">
            <a:avLst/>
          </a:prstGeom>
          <a:noFill/>
        </p:spPr>
        <p:txBody>
          <a:bodyPr wrap="square" rtlCol="0">
            <a:spAutoFit/>
          </a:bodyPr>
          <a:lstStyle/>
          <a:p>
            <a:r>
              <a:rPr lang="ja-JP" altLang="en-US" b="1" dirty="0">
                <a:latin typeface="+mn-ea"/>
              </a:rPr>
              <a:t>専門</a:t>
            </a:r>
            <a:r>
              <a:rPr lang="ja-JP" altLang="ja-JP" b="1" dirty="0">
                <a:latin typeface="+mn-ea"/>
              </a:rPr>
              <a:t>研修</a:t>
            </a:r>
            <a:r>
              <a:rPr lang="ja-JP" altLang="en-US" b="1" dirty="0">
                <a:latin typeface="+mn-ea"/>
              </a:rPr>
              <a:t>に備え、多くの</a:t>
            </a:r>
            <a:r>
              <a:rPr lang="ja-JP" altLang="ja-JP" b="1" dirty="0">
                <a:latin typeface="+mn-ea"/>
              </a:rPr>
              <a:t>貴重な症例を経験</a:t>
            </a:r>
            <a:r>
              <a:rPr lang="ja-JP" altLang="en-US" b="1" dirty="0">
                <a:latin typeface="+mn-ea"/>
              </a:rPr>
              <a:t>。</a:t>
            </a:r>
            <a:endParaRPr lang="ja-JP" altLang="ja-JP" b="1" dirty="0">
              <a:latin typeface="+mn-ea"/>
            </a:endParaRPr>
          </a:p>
        </p:txBody>
      </p:sp>
      <p:sp>
        <p:nvSpPr>
          <p:cNvPr id="25" name="正方形/長方形 24"/>
          <p:cNvSpPr/>
          <p:nvPr/>
        </p:nvSpPr>
        <p:spPr>
          <a:xfrm>
            <a:off x="4508523" y="2496572"/>
            <a:ext cx="1480560" cy="62189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500" b="1" dirty="0">
                <a:solidFill>
                  <a:schemeClr val="tx1"/>
                </a:solidFill>
                <a:latin typeface="+mn-ea"/>
              </a:rPr>
              <a:t>1</a:t>
            </a:r>
            <a:r>
              <a:rPr kumimoji="1" lang="ja-JP" altLang="en-US" sz="1500" b="1" dirty="0">
                <a:solidFill>
                  <a:schemeClr val="tx1"/>
                </a:solidFill>
                <a:latin typeface="+mn-ea"/>
              </a:rPr>
              <a:t>年目</a:t>
            </a:r>
            <a:endParaRPr kumimoji="1" lang="en-US" altLang="ja-JP" sz="1500" b="1" dirty="0">
              <a:solidFill>
                <a:schemeClr val="tx1"/>
              </a:solidFill>
              <a:latin typeface="+mn-ea"/>
            </a:endParaRPr>
          </a:p>
          <a:p>
            <a:pPr algn="ctr"/>
            <a:r>
              <a:rPr kumimoji="1" lang="ja-JP" altLang="en-US" sz="1500" b="1" dirty="0">
                <a:solidFill>
                  <a:schemeClr val="tx1"/>
                </a:solidFill>
                <a:latin typeface="+mn-ea"/>
              </a:rPr>
              <a:t>（</a:t>
            </a:r>
            <a:r>
              <a:rPr kumimoji="1" lang="en-US" altLang="ja-JP" sz="1500" b="1" dirty="0">
                <a:solidFill>
                  <a:schemeClr val="tx1"/>
                </a:solidFill>
                <a:latin typeface="+mn-ea"/>
              </a:rPr>
              <a:t>3</a:t>
            </a:r>
            <a:r>
              <a:rPr kumimoji="1" lang="ja-JP" altLang="en-US" sz="1500" b="1" dirty="0">
                <a:solidFill>
                  <a:schemeClr val="tx1"/>
                </a:solidFill>
                <a:latin typeface="+mn-ea"/>
              </a:rPr>
              <a:t>年目）</a:t>
            </a:r>
          </a:p>
        </p:txBody>
      </p:sp>
      <p:sp>
        <p:nvSpPr>
          <p:cNvPr id="26" name="正方形/長方形 25"/>
          <p:cNvSpPr/>
          <p:nvPr/>
        </p:nvSpPr>
        <p:spPr>
          <a:xfrm>
            <a:off x="6019077" y="2496572"/>
            <a:ext cx="1452846" cy="62189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２</a:t>
            </a:r>
            <a:r>
              <a:rPr kumimoji="1" lang="ja-JP" altLang="en-US" sz="1500" b="1" dirty="0">
                <a:solidFill>
                  <a:schemeClr val="tx1"/>
                </a:solidFill>
                <a:latin typeface="+mn-ea"/>
              </a:rPr>
              <a:t>年目</a:t>
            </a:r>
            <a:endParaRPr kumimoji="1" lang="en-US" altLang="ja-JP" sz="1500" b="1" dirty="0">
              <a:solidFill>
                <a:schemeClr val="tx1"/>
              </a:solidFill>
              <a:latin typeface="+mn-ea"/>
            </a:endParaRPr>
          </a:p>
          <a:p>
            <a:pPr algn="ctr"/>
            <a:r>
              <a:rPr kumimoji="1" lang="ja-JP" altLang="en-US" sz="1500" b="1" dirty="0">
                <a:solidFill>
                  <a:schemeClr val="tx1"/>
                </a:solidFill>
                <a:latin typeface="+mn-ea"/>
              </a:rPr>
              <a:t>（４年目）</a:t>
            </a:r>
          </a:p>
        </p:txBody>
      </p:sp>
      <p:sp>
        <p:nvSpPr>
          <p:cNvPr id="27" name="正方形/長方形 26"/>
          <p:cNvSpPr/>
          <p:nvPr/>
        </p:nvSpPr>
        <p:spPr>
          <a:xfrm>
            <a:off x="8987590" y="2496572"/>
            <a:ext cx="1822916" cy="62189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４</a:t>
            </a:r>
            <a:r>
              <a:rPr kumimoji="1" lang="ja-JP" altLang="en-US" sz="1500" b="1" dirty="0">
                <a:solidFill>
                  <a:schemeClr val="tx1"/>
                </a:solidFill>
                <a:latin typeface="+mn-ea"/>
              </a:rPr>
              <a:t>年目</a:t>
            </a:r>
            <a:endParaRPr kumimoji="1" lang="en-US" altLang="ja-JP" sz="1500" b="1" dirty="0">
              <a:solidFill>
                <a:schemeClr val="tx1"/>
              </a:solidFill>
              <a:latin typeface="+mn-ea"/>
            </a:endParaRPr>
          </a:p>
          <a:p>
            <a:pPr algn="ctr"/>
            <a:r>
              <a:rPr kumimoji="1" lang="ja-JP" altLang="en-US" sz="1500" b="1" dirty="0">
                <a:solidFill>
                  <a:schemeClr val="tx1"/>
                </a:solidFill>
                <a:latin typeface="+mn-ea"/>
              </a:rPr>
              <a:t>（</a:t>
            </a:r>
            <a:r>
              <a:rPr lang="ja-JP" altLang="en-US" sz="1500" b="1" dirty="0">
                <a:solidFill>
                  <a:schemeClr val="tx1"/>
                </a:solidFill>
                <a:latin typeface="+mn-ea"/>
              </a:rPr>
              <a:t>６</a:t>
            </a:r>
            <a:r>
              <a:rPr kumimoji="1" lang="ja-JP" altLang="en-US" sz="1500" b="1" dirty="0">
                <a:solidFill>
                  <a:schemeClr val="tx1"/>
                </a:solidFill>
                <a:latin typeface="+mn-ea"/>
              </a:rPr>
              <a:t>年目）</a:t>
            </a:r>
          </a:p>
        </p:txBody>
      </p:sp>
      <p:sp>
        <p:nvSpPr>
          <p:cNvPr id="28" name="正方形/長方形 27"/>
          <p:cNvSpPr/>
          <p:nvPr/>
        </p:nvSpPr>
        <p:spPr>
          <a:xfrm>
            <a:off x="10810505" y="2496572"/>
            <a:ext cx="1510802" cy="62189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５</a:t>
            </a:r>
            <a:r>
              <a:rPr kumimoji="1" lang="ja-JP" altLang="en-US" sz="1500" b="1" dirty="0">
                <a:solidFill>
                  <a:schemeClr val="tx1"/>
                </a:solidFill>
                <a:latin typeface="+mn-ea"/>
              </a:rPr>
              <a:t>年目</a:t>
            </a:r>
            <a:endParaRPr kumimoji="1" lang="en-US" altLang="ja-JP" sz="1500" b="1" dirty="0">
              <a:solidFill>
                <a:schemeClr val="tx1"/>
              </a:solidFill>
              <a:latin typeface="+mn-ea"/>
            </a:endParaRPr>
          </a:p>
          <a:p>
            <a:pPr algn="ctr"/>
            <a:r>
              <a:rPr kumimoji="1" lang="ja-JP" altLang="en-US" sz="1500" b="1" dirty="0">
                <a:solidFill>
                  <a:schemeClr val="tx1"/>
                </a:solidFill>
                <a:latin typeface="+mn-ea"/>
              </a:rPr>
              <a:t>（</a:t>
            </a:r>
            <a:r>
              <a:rPr lang="ja-JP" altLang="en-US" sz="1500" b="1" dirty="0">
                <a:solidFill>
                  <a:schemeClr val="tx1"/>
                </a:solidFill>
                <a:latin typeface="+mn-ea"/>
              </a:rPr>
              <a:t>７</a:t>
            </a:r>
            <a:r>
              <a:rPr kumimoji="1" lang="ja-JP" altLang="en-US" sz="1500" b="1" dirty="0">
                <a:solidFill>
                  <a:schemeClr val="tx1"/>
                </a:solidFill>
                <a:latin typeface="+mn-ea"/>
              </a:rPr>
              <a:t>年目）</a:t>
            </a:r>
          </a:p>
        </p:txBody>
      </p:sp>
      <p:sp>
        <p:nvSpPr>
          <p:cNvPr id="29" name="正方形/長方形 28"/>
          <p:cNvSpPr/>
          <p:nvPr/>
        </p:nvSpPr>
        <p:spPr>
          <a:xfrm>
            <a:off x="12325361" y="2496572"/>
            <a:ext cx="1510802" cy="62189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６</a:t>
            </a:r>
            <a:r>
              <a:rPr kumimoji="1" lang="ja-JP" altLang="en-US" sz="1500" b="1" dirty="0">
                <a:solidFill>
                  <a:schemeClr val="tx1"/>
                </a:solidFill>
                <a:latin typeface="+mn-ea"/>
              </a:rPr>
              <a:t>年目</a:t>
            </a:r>
            <a:endParaRPr kumimoji="1" lang="en-US" altLang="ja-JP" sz="1500" b="1" dirty="0">
              <a:solidFill>
                <a:schemeClr val="tx1"/>
              </a:solidFill>
              <a:latin typeface="+mn-ea"/>
            </a:endParaRPr>
          </a:p>
          <a:p>
            <a:pPr algn="ctr"/>
            <a:r>
              <a:rPr kumimoji="1" lang="ja-JP" altLang="en-US" sz="1500" b="1" dirty="0">
                <a:solidFill>
                  <a:schemeClr val="tx1"/>
                </a:solidFill>
                <a:latin typeface="+mn-ea"/>
              </a:rPr>
              <a:t>（</a:t>
            </a:r>
            <a:r>
              <a:rPr lang="ja-JP" altLang="en-US" sz="1500" b="1" dirty="0">
                <a:solidFill>
                  <a:schemeClr val="tx1"/>
                </a:solidFill>
                <a:latin typeface="+mn-ea"/>
              </a:rPr>
              <a:t>８</a:t>
            </a:r>
            <a:r>
              <a:rPr kumimoji="1" lang="ja-JP" altLang="en-US" sz="1500" b="1" dirty="0">
                <a:solidFill>
                  <a:schemeClr val="tx1"/>
                </a:solidFill>
                <a:latin typeface="+mn-ea"/>
              </a:rPr>
              <a:t>年目）</a:t>
            </a:r>
          </a:p>
        </p:txBody>
      </p:sp>
      <p:sp>
        <p:nvSpPr>
          <p:cNvPr id="30" name="正方形/長方形 29"/>
          <p:cNvSpPr/>
          <p:nvPr/>
        </p:nvSpPr>
        <p:spPr>
          <a:xfrm>
            <a:off x="13849186" y="2496572"/>
            <a:ext cx="1510802" cy="62189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７</a:t>
            </a:r>
            <a:r>
              <a:rPr kumimoji="1" lang="ja-JP" altLang="en-US" sz="1500" b="1" dirty="0">
                <a:solidFill>
                  <a:schemeClr val="tx1"/>
                </a:solidFill>
                <a:latin typeface="+mn-ea"/>
              </a:rPr>
              <a:t>年目</a:t>
            </a:r>
            <a:r>
              <a:rPr kumimoji="1" lang="en-US" altLang="ja-JP" sz="1500" b="1" dirty="0">
                <a:solidFill>
                  <a:schemeClr val="tx1"/>
                </a:solidFill>
                <a:latin typeface="+mn-ea"/>
              </a:rPr>
              <a:t>〜</a:t>
            </a:r>
          </a:p>
          <a:p>
            <a:pPr algn="ctr"/>
            <a:r>
              <a:rPr kumimoji="1" lang="ja-JP" altLang="en-US" sz="1500" b="1" dirty="0">
                <a:solidFill>
                  <a:schemeClr val="tx1"/>
                </a:solidFill>
                <a:latin typeface="+mn-ea"/>
              </a:rPr>
              <a:t>（</a:t>
            </a:r>
            <a:r>
              <a:rPr lang="ja-JP" altLang="en-US" sz="1500" b="1" dirty="0">
                <a:solidFill>
                  <a:schemeClr val="tx1"/>
                </a:solidFill>
                <a:latin typeface="+mn-ea"/>
              </a:rPr>
              <a:t>９</a:t>
            </a:r>
            <a:r>
              <a:rPr kumimoji="1" lang="ja-JP" altLang="en-US" sz="1500" b="1" dirty="0">
                <a:solidFill>
                  <a:schemeClr val="tx1"/>
                </a:solidFill>
                <a:latin typeface="+mn-ea"/>
              </a:rPr>
              <a:t>年目）</a:t>
            </a:r>
          </a:p>
        </p:txBody>
      </p:sp>
      <p:sp>
        <p:nvSpPr>
          <p:cNvPr id="31" name="正方形/長方形 30"/>
          <p:cNvSpPr/>
          <p:nvPr/>
        </p:nvSpPr>
        <p:spPr>
          <a:xfrm>
            <a:off x="3037559" y="823021"/>
            <a:ext cx="12307592" cy="646331"/>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ja-JP" altLang="en-US" sz="3600" b="1" dirty="0">
                <a:solidFill>
                  <a:srgbClr val="1B0BE5"/>
                </a:solidFill>
                <a:latin typeface="+mn-ea"/>
              </a:rPr>
              <a:t>専門研修プログラム</a:t>
            </a:r>
            <a:endParaRPr lang="en-US" altLang="ja-JP" sz="3600" b="1" dirty="0">
              <a:solidFill>
                <a:srgbClr val="1B0BE5"/>
              </a:solidFill>
              <a:latin typeface="+mn-ea"/>
            </a:endParaRPr>
          </a:p>
        </p:txBody>
      </p:sp>
      <p:sp>
        <p:nvSpPr>
          <p:cNvPr id="32" name="正方形/長方形 31"/>
          <p:cNvSpPr/>
          <p:nvPr/>
        </p:nvSpPr>
        <p:spPr bwMode="auto">
          <a:xfrm rot="10800000" flipV="1">
            <a:off x="4599333" y="7386637"/>
            <a:ext cx="10749495" cy="441161"/>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575" b="1" dirty="0">
                <a:solidFill>
                  <a:schemeClr val="tx1"/>
                </a:solidFill>
                <a:latin typeface="+mn-ea"/>
              </a:rPr>
              <a:t>　医学系社会人大学院（４年間の研究期間を相談の上設定）　</a:t>
            </a:r>
          </a:p>
        </p:txBody>
      </p:sp>
      <p:cxnSp>
        <p:nvCxnSpPr>
          <p:cNvPr id="33" name="直線コネクタ 32"/>
          <p:cNvCxnSpPr/>
          <p:nvPr/>
        </p:nvCxnSpPr>
        <p:spPr>
          <a:xfrm flipH="1" flipV="1">
            <a:off x="10810033" y="2471227"/>
            <a:ext cx="35870" cy="5359220"/>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15332027" y="2471227"/>
            <a:ext cx="13127" cy="5359220"/>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10896211" y="6931584"/>
            <a:ext cx="4416017" cy="0"/>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a:off x="10887617" y="7180704"/>
            <a:ext cx="1972802" cy="0"/>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 name="角丸四角形吹き出し 36"/>
          <p:cNvSpPr/>
          <p:nvPr/>
        </p:nvSpPr>
        <p:spPr>
          <a:xfrm>
            <a:off x="13377195" y="8492735"/>
            <a:ext cx="2031501" cy="897236"/>
          </a:xfrm>
          <a:prstGeom prst="wedgeRoundRectCallout">
            <a:avLst>
              <a:gd name="adj1" fmla="val -17678"/>
              <a:gd name="adj2" fmla="val -151244"/>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575" b="1" dirty="0">
                <a:latin typeface="+mn-ea"/>
              </a:rPr>
              <a:t>大学院</a:t>
            </a:r>
            <a:r>
              <a:rPr lang="en-US" altLang="ja-JP" sz="1575" b="1" dirty="0">
                <a:latin typeface="+mn-ea"/>
              </a:rPr>
              <a:t>4</a:t>
            </a:r>
            <a:r>
              <a:rPr lang="ja-JP" altLang="en-US" sz="1575" b="1" dirty="0">
                <a:latin typeface="+mn-ea"/>
              </a:rPr>
              <a:t>年終了</a:t>
            </a:r>
            <a:endParaRPr lang="en-US" altLang="ja-JP" sz="1575" b="1" dirty="0">
              <a:latin typeface="+mn-ea"/>
            </a:endParaRPr>
          </a:p>
          <a:p>
            <a:pPr algn="ctr"/>
            <a:r>
              <a:rPr lang="ja-JP" altLang="en-US" sz="1575" b="1" dirty="0">
                <a:latin typeface="+mn-ea"/>
              </a:rPr>
              <a:t>医学博士取得</a:t>
            </a:r>
            <a:endParaRPr kumimoji="1" lang="ja-JP" altLang="en-US" sz="1575" b="1" dirty="0">
              <a:latin typeface="+mn-ea"/>
            </a:endParaRPr>
          </a:p>
        </p:txBody>
      </p:sp>
      <p:sp>
        <p:nvSpPr>
          <p:cNvPr id="38" name="TextBox 5"/>
          <p:cNvSpPr txBox="1"/>
          <p:nvPr/>
        </p:nvSpPr>
        <p:spPr>
          <a:xfrm>
            <a:off x="11727597" y="4420037"/>
            <a:ext cx="2396810" cy="1869743"/>
          </a:xfrm>
          <a:prstGeom prst="rect">
            <a:avLst/>
          </a:prstGeom>
          <a:solidFill>
            <a:srgbClr val="FFFFFF">
              <a:alpha val="50196"/>
            </a:srgbClr>
          </a:solidFill>
          <a:ln>
            <a:solidFill>
              <a:schemeClr val="accent1"/>
            </a:solidFill>
          </a:ln>
        </p:spPr>
        <p:txBody>
          <a:bodyPr wrap="none" rtlCol="0">
            <a:spAutoFit/>
          </a:bodyPr>
          <a:lstStyle/>
          <a:p>
            <a:r>
              <a:rPr kumimoji="1" lang="ja-JP" altLang="en-US" sz="1650" b="1" dirty="0">
                <a:latin typeface="+mn-ea"/>
              </a:rPr>
              <a:t>サブスペシャリティー</a:t>
            </a:r>
            <a:endParaRPr kumimoji="1" lang="en-US" altLang="ja-JP" sz="1650" b="1" dirty="0">
              <a:latin typeface="+mn-ea"/>
            </a:endParaRPr>
          </a:p>
          <a:p>
            <a:pPr marL="514350" indent="-514350">
              <a:buAutoNum type="arabicPeriod"/>
            </a:pPr>
            <a:r>
              <a:rPr kumimoji="1" lang="ja-JP" altLang="en-US" sz="1650" b="1" dirty="0">
                <a:latin typeface="+mn-ea"/>
              </a:rPr>
              <a:t>頭頸部がん専門医</a:t>
            </a:r>
            <a:endParaRPr kumimoji="1" lang="en-US" altLang="ja-JP" sz="1650" b="1" dirty="0">
              <a:latin typeface="+mn-ea"/>
            </a:endParaRPr>
          </a:p>
          <a:p>
            <a:pPr marL="514350" indent="-514350">
              <a:buAutoNum type="arabicPeriod"/>
            </a:pPr>
            <a:r>
              <a:rPr lang="ja-JP" altLang="en-US" sz="1650" b="1" dirty="0">
                <a:latin typeface="+mn-ea"/>
              </a:rPr>
              <a:t>アレルギー専門医</a:t>
            </a:r>
            <a:endParaRPr lang="en-US" altLang="ja-JP" sz="1650" b="1" dirty="0">
              <a:latin typeface="+mn-ea"/>
            </a:endParaRPr>
          </a:p>
          <a:p>
            <a:pPr marL="514350" indent="-514350">
              <a:buAutoNum type="arabicPeriod"/>
            </a:pPr>
            <a:r>
              <a:rPr lang="ja-JP" altLang="en-US" sz="1650" b="1" dirty="0">
                <a:latin typeface="+mn-ea"/>
              </a:rPr>
              <a:t>気管食道科専門医</a:t>
            </a:r>
            <a:endParaRPr lang="en-US" altLang="ja-JP" sz="1650" b="1" dirty="0">
              <a:latin typeface="+mn-ea"/>
            </a:endParaRPr>
          </a:p>
          <a:p>
            <a:pPr marL="514350" indent="-514350">
              <a:buAutoNum type="arabicPeriod"/>
            </a:pPr>
            <a:r>
              <a:rPr lang="ja-JP" altLang="en-US" sz="1650" b="1" dirty="0">
                <a:latin typeface="+mn-ea"/>
              </a:rPr>
              <a:t>補聴器適合判定医</a:t>
            </a:r>
            <a:endParaRPr lang="en-US" altLang="ja-JP" sz="1650" b="1" dirty="0">
              <a:latin typeface="+mn-ea"/>
            </a:endParaRPr>
          </a:p>
          <a:p>
            <a:pPr marL="514350" indent="-514350">
              <a:buAutoNum type="arabicPeriod"/>
            </a:pPr>
            <a:r>
              <a:rPr lang="ja-JP" altLang="en-US" sz="1650" b="1" dirty="0">
                <a:latin typeface="+mn-ea"/>
              </a:rPr>
              <a:t>めまい相談医</a:t>
            </a:r>
            <a:endParaRPr lang="en-US" altLang="ja-JP" sz="1650" b="1" dirty="0">
              <a:latin typeface="+mn-ea"/>
            </a:endParaRPr>
          </a:p>
          <a:p>
            <a:pPr marL="514350" indent="-514350">
              <a:buAutoNum type="arabicPeriod"/>
            </a:pPr>
            <a:r>
              <a:rPr lang="ja-JP" altLang="en-US" sz="1650" b="1" dirty="0">
                <a:latin typeface="+mn-ea"/>
              </a:rPr>
              <a:t>臨床遺伝専門医　</a:t>
            </a:r>
            <a:endParaRPr lang="en-US" altLang="ja-JP" sz="1650" b="1" dirty="0">
              <a:latin typeface="+mn-ea"/>
            </a:endParaRPr>
          </a:p>
        </p:txBody>
      </p:sp>
      <p:sp>
        <p:nvSpPr>
          <p:cNvPr id="39" name="角丸四角形吹き出し 38"/>
          <p:cNvSpPr/>
          <p:nvPr/>
        </p:nvSpPr>
        <p:spPr>
          <a:xfrm>
            <a:off x="8927977" y="8500978"/>
            <a:ext cx="2213507" cy="877349"/>
          </a:xfrm>
          <a:prstGeom prst="wedgeRoundRectCallout">
            <a:avLst>
              <a:gd name="adj1" fmla="val 65145"/>
              <a:gd name="adj2" fmla="val -194210"/>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575" b="1" dirty="0">
                <a:latin typeface="+mn-ea"/>
              </a:rPr>
              <a:t>耳鼻咽喉科</a:t>
            </a:r>
            <a:r>
              <a:rPr kumimoji="1" lang="ja-JP" altLang="en-US" sz="1575" b="1" dirty="0">
                <a:latin typeface="+mn-ea"/>
              </a:rPr>
              <a:t>専門医</a:t>
            </a:r>
            <a:endParaRPr kumimoji="1" lang="en-US" altLang="ja-JP" sz="1575" b="1" dirty="0">
              <a:latin typeface="+mn-ea"/>
            </a:endParaRPr>
          </a:p>
          <a:p>
            <a:pPr algn="ctr"/>
            <a:r>
              <a:rPr kumimoji="1" lang="ja-JP" altLang="en-US" sz="1575" b="1" dirty="0">
                <a:latin typeface="+mn-ea"/>
              </a:rPr>
              <a:t>試験受験</a:t>
            </a:r>
          </a:p>
        </p:txBody>
      </p:sp>
      <p:sp>
        <p:nvSpPr>
          <p:cNvPr id="40" name="角丸四角形吹き出し 39"/>
          <p:cNvSpPr/>
          <p:nvPr/>
        </p:nvSpPr>
        <p:spPr>
          <a:xfrm>
            <a:off x="11231320" y="8487515"/>
            <a:ext cx="2097167" cy="905715"/>
          </a:xfrm>
          <a:prstGeom prst="wedgeRoundRectCallout">
            <a:avLst>
              <a:gd name="adj1" fmla="val -4089"/>
              <a:gd name="adj2" fmla="val -215509"/>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en-US" altLang="ja-JP" sz="1575" b="1" dirty="0">
              <a:latin typeface="+mn-ea"/>
            </a:endParaRPr>
          </a:p>
          <a:p>
            <a:pPr algn="ctr"/>
            <a:r>
              <a:rPr kumimoji="1" lang="ja-JP" altLang="en-US" sz="1575" b="1" dirty="0">
                <a:latin typeface="+mn-ea"/>
              </a:rPr>
              <a:t>サブスペ専門医</a:t>
            </a:r>
            <a:endParaRPr kumimoji="1" lang="en-US" altLang="ja-JP" sz="1575" b="1" dirty="0">
              <a:latin typeface="+mn-ea"/>
            </a:endParaRPr>
          </a:p>
          <a:p>
            <a:pPr algn="ctr"/>
            <a:r>
              <a:rPr kumimoji="1" lang="ja-JP" altLang="en-US" sz="1575" b="1" dirty="0">
                <a:latin typeface="+mn-ea"/>
              </a:rPr>
              <a:t>試験受験</a:t>
            </a:r>
            <a:endParaRPr kumimoji="1" lang="en-US" altLang="ja-JP" sz="1575" b="1" dirty="0">
              <a:latin typeface="+mn-ea"/>
            </a:endParaRPr>
          </a:p>
          <a:p>
            <a:pPr algn="ctr"/>
            <a:endParaRPr kumimoji="1" lang="ja-JP" altLang="en-US" sz="1575" b="1" dirty="0">
              <a:latin typeface="+mn-ea"/>
            </a:endParaRPr>
          </a:p>
        </p:txBody>
      </p:sp>
      <p:sp>
        <p:nvSpPr>
          <p:cNvPr id="41" name="角丸四角形吹き出し 40"/>
          <p:cNvSpPr/>
          <p:nvPr/>
        </p:nvSpPr>
        <p:spPr>
          <a:xfrm>
            <a:off x="5139242" y="8470517"/>
            <a:ext cx="3691043" cy="919454"/>
          </a:xfrm>
          <a:prstGeom prst="wedgeRoundRectCallout">
            <a:avLst>
              <a:gd name="adj1" fmla="val 104358"/>
              <a:gd name="adj2" fmla="val -149734"/>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1575" b="1" dirty="0">
                <a:latin typeface="+mn-ea"/>
              </a:rPr>
              <a:t>主治医経験症例登録終了</a:t>
            </a:r>
            <a:endParaRPr kumimoji="1" lang="en-US" altLang="ja-JP" sz="1575" b="1" dirty="0">
              <a:latin typeface="+mn-ea"/>
            </a:endParaRPr>
          </a:p>
          <a:p>
            <a:pPr algn="ctr"/>
            <a:r>
              <a:rPr lang="ja-JP" altLang="en-US" sz="1575" b="1" dirty="0">
                <a:latin typeface="+mn-ea"/>
              </a:rPr>
              <a:t>（初期と合わせて</a:t>
            </a:r>
            <a:r>
              <a:rPr lang="en-US" altLang="ja-JP" sz="1575" b="1" dirty="0">
                <a:latin typeface="+mn-ea"/>
              </a:rPr>
              <a:t>160</a:t>
            </a:r>
            <a:r>
              <a:rPr lang="ja-JP" altLang="en-US" sz="1575" b="1" dirty="0">
                <a:latin typeface="+mn-ea"/>
              </a:rPr>
              <a:t>症例）</a:t>
            </a:r>
            <a:endParaRPr kumimoji="1" lang="ja-JP" altLang="en-US" sz="1575" b="1" dirty="0">
              <a:latin typeface="+mn-ea"/>
            </a:endParaRPr>
          </a:p>
        </p:txBody>
      </p:sp>
      <p:sp>
        <p:nvSpPr>
          <p:cNvPr id="42" name="テキスト ボックス 41"/>
          <p:cNvSpPr txBox="1"/>
          <p:nvPr/>
        </p:nvSpPr>
        <p:spPr>
          <a:xfrm>
            <a:off x="3041208" y="2510107"/>
            <a:ext cx="1437321" cy="553998"/>
          </a:xfrm>
          <a:prstGeom prst="rect">
            <a:avLst/>
          </a:pr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kumimoji="1" lang="ja-JP" altLang="en-US" sz="1500" b="1" dirty="0">
                <a:latin typeface="+mn-ea"/>
              </a:rPr>
              <a:t>　初期研修</a:t>
            </a:r>
            <a:endParaRPr kumimoji="1" lang="en-US" altLang="ja-JP" sz="1500" b="1" dirty="0">
              <a:latin typeface="+mn-ea"/>
            </a:endParaRPr>
          </a:p>
          <a:p>
            <a:pPr algn="just"/>
            <a:r>
              <a:rPr lang="ja-JP" altLang="en-US" sz="1500" b="1" dirty="0">
                <a:latin typeface="+mn-ea"/>
              </a:rPr>
              <a:t>　　</a:t>
            </a:r>
            <a:r>
              <a:rPr kumimoji="1" lang="en-US" altLang="ja-JP" sz="1500" b="1" dirty="0">
                <a:latin typeface="+mn-ea"/>
              </a:rPr>
              <a:t>2</a:t>
            </a:r>
            <a:r>
              <a:rPr kumimoji="1" lang="ja-JP" altLang="en-US" sz="1500" b="1" dirty="0">
                <a:latin typeface="+mn-ea"/>
              </a:rPr>
              <a:t>年間</a:t>
            </a:r>
          </a:p>
        </p:txBody>
      </p:sp>
      <p:sp>
        <p:nvSpPr>
          <p:cNvPr id="43" name="正方形/長方形 42"/>
          <p:cNvSpPr/>
          <p:nvPr/>
        </p:nvSpPr>
        <p:spPr>
          <a:xfrm>
            <a:off x="7465088" y="2496563"/>
            <a:ext cx="1502702" cy="62189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latin typeface="+mn-ea"/>
              </a:rPr>
              <a:t>３</a:t>
            </a:r>
            <a:r>
              <a:rPr kumimoji="1" lang="ja-JP" altLang="en-US" sz="1500" b="1" dirty="0">
                <a:solidFill>
                  <a:schemeClr val="tx1"/>
                </a:solidFill>
                <a:latin typeface="+mn-ea"/>
              </a:rPr>
              <a:t>年目</a:t>
            </a:r>
            <a:endParaRPr kumimoji="1" lang="en-US" altLang="ja-JP" sz="1500" b="1" dirty="0">
              <a:solidFill>
                <a:schemeClr val="tx1"/>
              </a:solidFill>
              <a:latin typeface="+mn-ea"/>
            </a:endParaRPr>
          </a:p>
          <a:p>
            <a:pPr algn="ctr"/>
            <a:r>
              <a:rPr kumimoji="1" lang="ja-JP" altLang="en-US" sz="1500" b="1" dirty="0">
                <a:solidFill>
                  <a:schemeClr val="tx1"/>
                </a:solidFill>
                <a:latin typeface="+mn-ea"/>
              </a:rPr>
              <a:t>（</a:t>
            </a:r>
            <a:r>
              <a:rPr lang="ja-JP" altLang="en-US" sz="1500" b="1" dirty="0">
                <a:solidFill>
                  <a:schemeClr val="tx1"/>
                </a:solidFill>
                <a:latin typeface="+mn-ea"/>
              </a:rPr>
              <a:t>５</a:t>
            </a:r>
            <a:r>
              <a:rPr kumimoji="1" lang="ja-JP" altLang="en-US" sz="1500" b="1" dirty="0">
                <a:solidFill>
                  <a:schemeClr val="tx1"/>
                </a:solidFill>
                <a:latin typeface="+mn-ea"/>
              </a:rPr>
              <a:t>年目）</a:t>
            </a:r>
          </a:p>
        </p:txBody>
      </p:sp>
    </p:spTree>
    <p:extLst>
      <p:ext uri="{BB962C8B-B14F-4D97-AF65-F5344CB8AC3E}">
        <p14:creationId xmlns:p14="http://schemas.microsoft.com/office/powerpoint/2010/main" val="1600972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00EE1B-23FF-49AC-BF34-81623C17C2DD}"/>
              </a:ext>
            </a:extLst>
          </p:cNvPr>
          <p:cNvSpPr>
            <a:spLocks noGrp="1"/>
          </p:cNvSpPr>
          <p:nvPr>
            <p:ph type="title"/>
          </p:nvPr>
        </p:nvSpPr>
        <p:spPr/>
        <p:txBody>
          <a:bodyPr/>
          <a:lstStyle/>
          <a:p>
            <a:r>
              <a:rPr kumimoji="1" lang="ja-JP" altLang="en-US" dirty="0"/>
              <a:t>専門医取得までのロードマップ</a:t>
            </a:r>
          </a:p>
        </p:txBody>
      </p:sp>
      <p:pic>
        <p:nvPicPr>
          <p:cNvPr id="5" name="コンテンツ プレースホルダー 4">
            <a:extLst>
              <a:ext uri="{FF2B5EF4-FFF2-40B4-BE49-F238E27FC236}">
                <a16:creationId xmlns:a16="http://schemas.microsoft.com/office/drawing/2014/main" id="{89AECAB3-6847-4E5E-9DC3-7607E82159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106" t="33421" r="13727" b="21848"/>
          <a:stretch/>
        </p:blipFill>
        <p:spPr>
          <a:xfrm>
            <a:off x="1192306" y="2743200"/>
            <a:ext cx="15495494" cy="6983506"/>
          </a:xfrm>
        </p:spPr>
      </p:pic>
    </p:spTree>
    <p:extLst>
      <p:ext uri="{BB962C8B-B14F-4D97-AF65-F5344CB8AC3E}">
        <p14:creationId xmlns:p14="http://schemas.microsoft.com/office/powerpoint/2010/main" val="915897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18D32FF-4A3C-446A-AA98-E575AB40F725}"/>
              </a:ext>
            </a:extLst>
          </p:cNvPr>
          <p:cNvSpPr>
            <a:spLocks noGrp="1"/>
          </p:cNvSpPr>
          <p:nvPr>
            <p:ph type="title"/>
          </p:nvPr>
        </p:nvSpPr>
        <p:spPr/>
        <p:txBody>
          <a:bodyPr/>
          <a:lstStyle/>
          <a:p>
            <a:r>
              <a:rPr kumimoji="1" lang="ja-JP" altLang="en-US" dirty="0"/>
              <a:t>卒業後から専門医取得まで</a:t>
            </a:r>
          </a:p>
        </p:txBody>
      </p:sp>
      <p:pic>
        <p:nvPicPr>
          <p:cNvPr id="8" name="コンテンツ プレースホルダー 7">
            <a:extLst>
              <a:ext uri="{FF2B5EF4-FFF2-40B4-BE49-F238E27FC236}">
                <a16:creationId xmlns:a16="http://schemas.microsoft.com/office/drawing/2014/main" id="{1E66705E-8262-47AF-950D-29D28947C6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623" t="11269" r="16013" b="35641"/>
          <a:stretch/>
        </p:blipFill>
        <p:spPr>
          <a:xfrm>
            <a:off x="3101789" y="2385268"/>
            <a:ext cx="10112187" cy="7556592"/>
          </a:xfrm>
        </p:spPr>
      </p:pic>
    </p:spTree>
    <p:extLst>
      <p:ext uri="{BB962C8B-B14F-4D97-AF65-F5344CB8AC3E}">
        <p14:creationId xmlns:p14="http://schemas.microsoft.com/office/powerpoint/2010/main" val="87572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耳鼻咽喉科・頭頸部外科</a:t>
            </a:r>
            <a:r>
              <a:rPr lang="ja-JP" altLang="en-US" dirty="0"/>
              <a:t>の診療領域</a:t>
            </a:r>
            <a:endParaRPr kumimoji="1" lang="ja-JP" altLang="en-US" dirty="0"/>
          </a:p>
        </p:txBody>
      </p:sp>
      <p:sp>
        <p:nvSpPr>
          <p:cNvPr id="3" name="コンテンツ プレースホルダー 2"/>
          <p:cNvSpPr>
            <a:spLocks noGrp="1"/>
          </p:cNvSpPr>
          <p:nvPr>
            <p:ph idx="1"/>
          </p:nvPr>
        </p:nvSpPr>
        <p:spPr>
          <a:xfrm>
            <a:off x="1600200" y="2931459"/>
            <a:ext cx="8947956" cy="6257787"/>
          </a:xfrm>
        </p:spPr>
        <p:txBody>
          <a:bodyPr>
            <a:noAutofit/>
          </a:bodyPr>
          <a:lstStyle/>
          <a:p>
            <a:pPr>
              <a:lnSpc>
                <a:spcPct val="120000"/>
              </a:lnSpc>
            </a:pPr>
            <a:r>
              <a:rPr lang="ja-JP" altLang="en-US" sz="3600" dirty="0"/>
              <a:t>取り扱う領域が非常に広範囲　　　　　　　　</a:t>
            </a:r>
            <a:endParaRPr lang="en-US" altLang="ja-JP" sz="3600" dirty="0"/>
          </a:p>
          <a:p>
            <a:pPr>
              <a:lnSpc>
                <a:spcPct val="120000"/>
              </a:lnSpc>
            </a:pPr>
            <a:r>
              <a:rPr lang="ja-JP" altLang="en-US" sz="3600" dirty="0"/>
              <a:t>専門性が高い</a:t>
            </a:r>
            <a:endParaRPr lang="en-US" altLang="ja-JP" sz="3600" dirty="0"/>
          </a:p>
          <a:p>
            <a:pPr>
              <a:lnSpc>
                <a:spcPct val="120000"/>
              </a:lnSpc>
            </a:pPr>
            <a:r>
              <a:rPr lang="ja-JP" altLang="en-US" sz="3600" dirty="0"/>
              <a:t>対象は赤ちゃんからお年寄りまで</a:t>
            </a:r>
            <a:endParaRPr lang="en-US" altLang="ja-JP" sz="3600" dirty="0"/>
          </a:p>
          <a:p>
            <a:pPr marL="0" indent="0">
              <a:lnSpc>
                <a:spcPct val="120000"/>
              </a:lnSpc>
              <a:buNone/>
            </a:pPr>
            <a:r>
              <a:rPr lang="ja-JP" altLang="en-US" sz="3600" i="1" u="sng" dirty="0"/>
              <a:t>➡人生に寄り添った</a:t>
            </a:r>
            <a:r>
              <a:rPr lang="en-US" altLang="ja-JP" sz="3600" i="1" u="sng" dirty="0"/>
              <a:t>QOL</a:t>
            </a:r>
            <a:r>
              <a:rPr lang="ja-JP" altLang="en-US" sz="3600" i="1" u="sng" dirty="0"/>
              <a:t>を守る</a:t>
            </a:r>
            <a:endParaRPr lang="en-US" altLang="ja-JP" sz="3600" i="1" u="sng" dirty="0"/>
          </a:p>
          <a:p>
            <a:pPr>
              <a:lnSpc>
                <a:spcPct val="120000"/>
              </a:lnSpc>
            </a:pPr>
            <a:endParaRPr lang="en-US" altLang="ja-JP" sz="3600" dirty="0"/>
          </a:p>
        </p:txBody>
      </p:sp>
      <p:pic>
        <p:nvPicPr>
          <p:cNvPr id="5" name="図 4">
            <a:extLst>
              <a:ext uri="{FF2B5EF4-FFF2-40B4-BE49-F238E27FC236}">
                <a16:creationId xmlns:a16="http://schemas.microsoft.com/office/drawing/2014/main" id="{BF41B8B1-E4F4-481C-BBEE-8FBF50B84956}"/>
              </a:ext>
            </a:extLst>
          </p:cNvPr>
          <p:cNvPicPr>
            <a:picLocks noChangeAspect="1"/>
          </p:cNvPicPr>
          <p:nvPr/>
        </p:nvPicPr>
        <p:blipFill rotWithShape="1">
          <a:blip r:embed="rId5">
            <a:extLst>
              <a:ext uri="{28A0092B-C50C-407E-A947-70E740481C1C}">
                <a14:useLocalDpi xmlns:a14="http://schemas.microsoft.com/office/drawing/2010/main" val="0"/>
              </a:ext>
            </a:extLst>
          </a:blip>
          <a:srcRect l="39746" t="24323" r="23746" b="42893"/>
          <a:stretch/>
        </p:blipFill>
        <p:spPr>
          <a:xfrm>
            <a:off x="8982635" y="3185953"/>
            <a:ext cx="8785411" cy="5259550"/>
          </a:xfrm>
          <a:prstGeom prst="rect">
            <a:avLst/>
          </a:prstGeom>
        </p:spPr>
      </p:pic>
      <p:pic>
        <p:nvPicPr>
          <p:cNvPr id="4" name="オーディオ 3">
            <a:hlinkClick r:id="" action="ppaction://media"/>
            <a:extLst>
              <a:ext uri="{FF2B5EF4-FFF2-40B4-BE49-F238E27FC236}">
                <a16:creationId xmlns:a16="http://schemas.microsoft.com/office/drawing/2014/main" id="{51BEBABF-A674-4C05-9C3D-C3803F189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2663357823"/>
      </p:ext>
    </p:extLst>
  </p:cSld>
  <p:clrMapOvr>
    <a:masterClrMapping/>
  </p:clrMapOvr>
  <mc:AlternateContent xmlns:mc="http://schemas.openxmlformats.org/markup-compatibility/2006">
    <mc:Choice xmlns:p14="http://schemas.microsoft.com/office/powerpoint/2010/main" Requires="p14">
      <p:transition spd="slow" p14:dur="2000" advTm="32288"/>
    </mc:Choice>
    <mc:Fallback>
      <p:transition spd="slow" advTm="3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数多くの</a:t>
            </a:r>
            <a:r>
              <a:rPr kumimoji="1" lang="ja-JP" altLang="en-US" dirty="0"/>
              <a:t>専門領域で活躍</a:t>
            </a:r>
          </a:p>
        </p:txBody>
      </p:sp>
      <p:sp>
        <p:nvSpPr>
          <p:cNvPr id="3" name="コンテンツ プレースホルダー 2"/>
          <p:cNvSpPr>
            <a:spLocks noGrp="1"/>
          </p:cNvSpPr>
          <p:nvPr>
            <p:ph idx="1"/>
          </p:nvPr>
        </p:nvSpPr>
        <p:spPr>
          <a:xfrm>
            <a:off x="2599982" y="2738438"/>
            <a:ext cx="13104564" cy="6527007"/>
          </a:xfrm>
        </p:spPr>
        <p:txBody>
          <a:bodyPr numCol="2">
            <a:normAutofit/>
          </a:bodyPr>
          <a:lstStyle/>
          <a:p>
            <a:r>
              <a:rPr lang="ja-JP" altLang="en-US" sz="3000" dirty="0"/>
              <a:t>日本聴覚医学会</a:t>
            </a:r>
            <a:endParaRPr lang="en-US" altLang="ja-JP" sz="3000" dirty="0"/>
          </a:p>
          <a:p>
            <a:r>
              <a:rPr lang="ja-JP" altLang="en-US" sz="3000" dirty="0"/>
              <a:t>日本めまい平衡医学会</a:t>
            </a:r>
            <a:endParaRPr lang="en-US" altLang="ja-JP" sz="3000" dirty="0"/>
          </a:p>
          <a:p>
            <a:r>
              <a:rPr lang="ja-JP" altLang="en-US" sz="3000" dirty="0"/>
              <a:t>日本耳科学会</a:t>
            </a:r>
            <a:endParaRPr lang="en-US" altLang="ja-JP" sz="3000" dirty="0"/>
          </a:p>
          <a:p>
            <a:r>
              <a:rPr lang="ja-JP" altLang="en-US" sz="3000" dirty="0"/>
              <a:t>日本鼻科学会</a:t>
            </a:r>
            <a:endParaRPr lang="en-US" altLang="ja-JP" sz="3000" dirty="0"/>
          </a:p>
          <a:p>
            <a:r>
              <a:rPr lang="ja-JP" altLang="en-US" sz="3000" dirty="0"/>
              <a:t>日本気管食道科学会</a:t>
            </a:r>
            <a:endParaRPr lang="en-US" altLang="ja-JP" sz="3000" dirty="0"/>
          </a:p>
          <a:p>
            <a:r>
              <a:rPr lang="ja-JP" altLang="en-US" sz="3000" dirty="0"/>
              <a:t>日本頭頸部癌学会</a:t>
            </a:r>
            <a:endParaRPr lang="en-US" altLang="ja-JP" sz="3000" dirty="0"/>
          </a:p>
          <a:p>
            <a:r>
              <a:rPr lang="ja-JP" altLang="en-US" sz="3000" dirty="0"/>
              <a:t>日本音声言語医学会</a:t>
            </a:r>
            <a:endParaRPr lang="en-US" altLang="ja-JP" sz="3000" dirty="0"/>
          </a:p>
          <a:p>
            <a:r>
              <a:rPr lang="ja-JP" altLang="en-US" sz="3000" dirty="0"/>
              <a:t>日本顔面神経学会</a:t>
            </a:r>
            <a:endParaRPr lang="en-US" altLang="ja-JP" sz="3000" dirty="0"/>
          </a:p>
          <a:p>
            <a:r>
              <a:rPr lang="ja-JP" altLang="en-US" sz="3000" dirty="0"/>
              <a:t>日本耳鼻咽喉科・エアロゾル学会</a:t>
            </a:r>
            <a:endParaRPr lang="en-US" altLang="ja-JP" sz="3000" dirty="0"/>
          </a:p>
          <a:p>
            <a:r>
              <a:rPr lang="ja-JP" altLang="en-US" sz="3000" dirty="0"/>
              <a:t>日本小児耳鼻咽喉科学会</a:t>
            </a:r>
            <a:endParaRPr lang="en-US" altLang="ja-JP" sz="3000" dirty="0"/>
          </a:p>
          <a:p>
            <a:r>
              <a:rPr lang="ja-JP" altLang="en-US" sz="3000" dirty="0"/>
              <a:t>耳鼻咽喉科臨床学会</a:t>
            </a:r>
            <a:endParaRPr lang="en-US" altLang="ja-JP" sz="3000" dirty="0"/>
          </a:p>
          <a:p>
            <a:r>
              <a:rPr lang="ja-JP" altLang="en-US" sz="3000" dirty="0"/>
              <a:t>日本耳鼻咽喉科免疫アレルギー学会</a:t>
            </a:r>
            <a:endParaRPr lang="en-US" altLang="ja-JP" sz="3000" dirty="0"/>
          </a:p>
          <a:p>
            <a:r>
              <a:rPr lang="ja-JP" altLang="en-US" sz="3000" dirty="0"/>
              <a:t>日本口腔・咽頭科学会</a:t>
            </a:r>
            <a:endParaRPr lang="en-US" altLang="ja-JP" sz="3000" dirty="0"/>
          </a:p>
          <a:p>
            <a:r>
              <a:rPr lang="ja-JP" altLang="en-US" sz="3000" dirty="0"/>
              <a:t>日本喉頭科学会</a:t>
            </a:r>
            <a:endParaRPr lang="en-US" altLang="ja-JP" sz="3000" dirty="0"/>
          </a:p>
          <a:p>
            <a:r>
              <a:rPr lang="ja-JP" altLang="en-US" sz="3000" dirty="0"/>
              <a:t>日本頭頸部外科学会</a:t>
            </a:r>
            <a:endParaRPr lang="en-US" altLang="ja-JP" sz="3000" dirty="0"/>
          </a:p>
          <a:p>
            <a:r>
              <a:rPr lang="ja-JP" altLang="en-US" sz="3000" dirty="0"/>
              <a:t>日本嚥下医学会</a:t>
            </a:r>
            <a:endParaRPr lang="en-US" altLang="ja-JP" sz="3000" dirty="0"/>
          </a:p>
        </p:txBody>
      </p:sp>
      <p:sp>
        <p:nvSpPr>
          <p:cNvPr id="4" name="テキスト ボックス 3"/>
          <p:cNvSpPr txBox="1"/>
          <p:nvPr/>
        </p:nvSpPr>
        <p:spPr>
          <a:xfrm>
            <a:off x="9474504" y="7271132"/>
            <a:ext cx="4974117" cy="1015663"/>
          </a:xfrm>
          <a:prstGeom prst="rect">
            <a:avLst/>
          </a:prstGeom>
          <a:noFill/>
        </p:spPr>
        <p:txBody>
          <a:bodyPr wrap="square" rtlCol="0">
            <a:spAutoFit/>
          </a:bodyPr>
          <a:lstStyle/>
          <a:p>
            <a:r>
              <a:rPr kumimoji="1" lang="ja-JP" altLang="en-US" sz="3000" dirty="0"/>
              <a:t>現在上記</a:t>
            </a:r>
            <a:r>
              <a:rPr kumimoji="1" lang="en-US" altLang="ja-JP" sz="3000" dirty="0"/>
              <a:t>16</a:t>
            </a:r>
            <a:r>
              <a:rPr kumimoji="1" lang="ja-JP" altLang="en-US" sz="3000" dirty="0"/>
              <a:t>の耳鼻咽喉科関連学会が活動しています。</a:t>
            </a:r>
          </a:p>
        </p:txBody>
      </p:sp>
      <p:pic>
        <p:nvPicPr>
          <p:cNvPr id="5" name="図 4">
            <a:extLst>
              <a:ext uri="{FF2B5EF4-FFF2-40B4-BE49-F238E27FC236}">
                <a16:creationId xmlns:a16="http://schemas.microsoft.com/office/drawing/2014/main" id="{11CE202B-E6B1-4A1A-8C86-2D41B02058C5}"/>
              </a:ext>
            </a:extLst>
          </p:cNvPr>
          <p:cNvPicPr>
            <a:picLocks noChangeAspect="1"/>
          </p:cNvPicPr>
          <p:nvPr/>
        </p:nvPicPr>
        <p:blipFill rotWithShape="1">
          <a:blip r:embed="rId5">
            <a:extLst>
              <a:ext uri="{28A0092B-C50C-407E-A947-70E740481C1C}">
                <a14:useLocalDpi xmlns:a14="http://schemas.microsoft.com/office/drawing/2010/main" val="0"/>
              </a:ext>
            </a:extLst>
          </a:blip>
          <a:srcRect l="39891" t="63705" r="23603" b="13558"/>
          <a:stretch/>
        </p:blipFill>
        <p:spPr>
          <a:xfrm>
            <a:off x="9144000" y="6475891"/>
            <a:ext cx="8220636" cy="3413311"/>
          </a:xfrm>
          <a:prstGeom prst="rect">
            <a:avLst/>
          </a:prstGeom>
        </p:spPr>
      </p:pic>
      <p:pic>
        <p:nvPicPr>
          <p:cNvPr id="6" name="オーディオ 5">
            <a:hlinkClick r:id="" action="ppaction://media"/>
            <a:extLst>
              <a:ext uri="{FF2B5EF4-FFF2-40B4-BE49-F238E27FC236}">
                <a16:creationId xmlns:a16="http://schemas.microsoft.com/office/drawing/2014/main" id="{284479C0-3DA4-46F2-97DC-2C8361BB18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2740588451"/>
      </p:ext>
    </p:extLst>
  </p:cSld>
  <p:clrMapOvr>
    <a:masterClrMapping/>
  </p:clrMapOvr>
  <mc:AlternateContent xmlns:mc="http://schemas.openxmlformats.org/markup-compatibility/2006">
    <mc:Choice xmlns:p14="http://schemas.microsoft.com/office/powerpoint/2010/main" Requires="p14">
      <p:transition spd="slow" p14:dur="2000" advTm="11276"/>
    </mc:Choice>
    <mc:Fallback>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診療の特徴・魅力</a:t>
            </a:r>
          </a:p>
        </p:txBody>
      </p:sp>
      <p:sp>
        <p:nvSpPr>
          <p:cNvPr id="3" name="コンテンツ プレースホルダー 2"/>
          <p:cNvSpPr>
            <a:spLocks noGrp="1"/>
          </p:cNvSpPr>
          <p:nvPr>
            <p:ph sz="half" idx="1"/>
          </p:nvPr>
        </p:nvSpPr>
        <p:spPr>
          <a:xfrm>
            <a:off x="1600200" y="3538138"/>
            <a:ext cx="7132320" cy="3275617"/>
          </a:xfrm>
          <a:ln w="57150">
            <a:solidFill>
              <a:srgbClr val="00B0F0"/>
            </a:solidFill>
          </a:ln>
        </p:spPr>
        <p:txBody>
          <a:bodyPr>
            <a:noAutofit/>
          </a:bodyPr>
          <a:lstStyle/>
          <a:p>
            <a:r>
              <a:rPr lang="ja-JP" altLang="en-US" sz="3000" dirty="0"/>
              <a:t>頭頸部悪性腫瘍に対する集学治療</a:t>
            </a:r>
            <a:endParaRPr lang="en-US" altLang="ja-JP" sz="3000" dirty="0"/>
          </a:p>
          <a:p>
            <a:r>
              <a:rPr lang="ja-JP" altLang="en-US" sz="3000" dirty="0"/>
              <a:t>頭蓋底外科</a:t>
            </a:r>
            <a:endParaRPr lang="en-US" altLang="ja-JP" sz="3000" dirty="0"/>
          </a:p>
          <a:p>
            <a:r>
              <a:rPr lang="ja-JP" altLang="en-US" sz="3000" dirty="0"/>
              <a:t>鼻副鼻腔の内視鏡手術</a:t>
            </a:r>
            <a:endParaRPr lang="en-US" altLang="ja-JP" sz="3000" dirty="0"/>
          </a:p>
          <a:p>
            <a:r>
              <a:rPr lang="ja-JP" altLang="en-US" sz="3000" dirty="0"/>
              <a:t>人工内耳手術</a:t>
            </a:r>
            <a:endParaRPr lang="en-US" altLang="ja-JP" sz="3000" dirty="0"/>
          </a:p>
          <a:p>
            <a:r>
              <a:rPr lang="ja-JP" altLang="en-US" sz="3000" dirty="0"/>
              <a:t>音声改善手術　　　　など</a:t>
            </a:r>
          </a:p>
        </p:txBody>
      </p:sp>
      <p:sp>
        <p:nvSpPr>
          <p:cNvPr id="5" name="コンテンツ プレースホルダー 4"/>
          <p:cNvSpPr>
            <a:spLocks noGrp="1"/>
          </p:cNvSpPr>
          <p:nvPr>
            <p:ph sz="half" idx="2"/>
          </p:nvPr>
        </p:nvSpPr>
        <p:spPr>
          <a:xfrm>
            <a:off x="9039287" y="3538138"/>
            <a:ext cx="7132320" cy="3157630"/>
          </a:xfrm>
          <a:ln w="57150">
            <a:solidFill>
              <a:srgbClr val="FF0000"/>
            </a:solidFill>
          </a:ln>
        </p:spPr>
        <p:txBody>
          <a:bodyPr/>
          <a:lstStyle/>
          <a:p>
            <a:r>
              <a:rPr lang="ja-JP" altLang="en-US" sz="2800" dirty="0"/>
              <a:t>難聴</a:t>
            </a:r>
          </a:p>
          <a:p>
            <a:r>
              <a:rPr lang="ja-JP" altLang="en-US" sz="2800" dirty="0"/>
              <a:t>花粉症などのアレルギー疾患</a:t>
            </a:r>
          </a:p>
          <a:p>
            <a:r>
              <a:rPr lang="ja-JP" altLang="en-US" sz="2800" dirty="0"/>
              <a:t>めまい・平衡障害</a:t>
            </a:r>
            <a:endParaRPr lang="en-US" altLang="ja-JP" sz="2800" dirty="0"/>
          </a:p>
          <a:p>
            <a:r>
              <a:rPr lang="ja-JP" altLang="en-US" sz="2800" dirty="0"/>
              <a:t>嗅覚障害・味覚障害</a:t>
            </a:r>
            <a:endParaRPr lang="en-US" altLang="ja-JP" sz="2800" dirty="0"/>
          </a:p>
          <a:p>
            <a:r>
              <a:rPr lang="ja-JP" altLang="en-US" sz="2800" dirty="0"/>
              <a:t>感染症　　　　　　など</a:t>
            </a:r>
          </a:p>
          <a:p>
            <a:endParaRPr kumimoji="1" lang="ja-JP" altLang="en-US" dirty="0"/>
          </a:p>
        </p:txBody>
      </p:sp>
      <p:sp>
        <p:nvSpPr>
          <p:cNvPr id="6" name="正方形/長方形 5"/>
          <p:cNvSpPr/>
          <p:nvPr/>
        </p:nvSpPr>
        <p:spPr>
          <a:xfrm>
            <a:off x="11252759" y="2559626"/>
            <a:ext cx="2271776"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rgbClr val="FF0000"/>
                </a:solidFill>
                <a:effectLst/>
              </a:rPr>
              <a:t>内科系</a:t>
            </a:r>
          </a:p>
        </p:txBody>
      </p:sp>
      <p:sp>
        <p:nvSpPr>
          <p:cNvPr id="7" name="正方形/長方形 6"/>
          <p:cNvSpPr/>
          <p:nvPr/>
        </p:nvSpPr>
        <p:spPr>
          <a:xfrm>
            <a:off x="3750746" y="2614808"/>
            <a:ext cx="2271776" cy="923330"/>
          </a:xfrm>
          <a:prstGeom prst="rect">
            <a:avLst/>
          </a:prstGeom>
          <a:noFill/>
        </p:spPr>
        <p:txBody>
          <a:bodyPr wrap="none" lIns="91440" tIns="45720" rIns="91440" bIns="45720">
            <a:spAutoFit/>
          </a:bodyPr>
          <a:lstStyle/>
          <a:p>
            <a:pPr algn="ctr"/>
            <a:r>
              <a:rPr lang="ja-JP" altLang="en-US" sz="54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外科系</a:t>
            </a:r>
          </a:p>
        </p:txBody>
      </p:sp>
      <p:sp>
        <p:nvSpPr>
          <p:cNvPr id="8" name="テキスト ボックス 7"/>
          <p:cNvSpPr txBox="1"/>
          <p:nvPr/>
        </p:nvSpPr>
        <p:spPr>
          <a:xfrm>
            <a:off x="779930" y="7152968"/>
            <a:ext cx="16764000" cy="1754326"/>
          </a:xfrm>
          <a:prstGeom prst="rect">
            <a:avLst/>
          </a:prstGeom>
          <a:noFill/>
        </p:spPr>
        <p:txBody>
          <a:bodyPr wrap="square" rtlCol="0">
            <a:spAutoFit/>
          </a:bodyPr>
          <a:lstStyle/>
          <a:p>
            <a:pPr marL="571500" indent="-571500">
              <a:buFont typeface="Wingdings" panose="05000000000000000000" pitchFamily="2" charset="2"/>
              <a:buChar char="Ø"/>
            </a:pPr>
            <a:r>
              <a:rPr lang="ja-JP" altLang="en-US" sz="3600" dirty="0"/>
              <a:t>日本の医師約</a:t>
            </a:r>
            <a:r>
              <a:rPr lang="en-US" altLang="ja-JP" sz="3600" dirty="0"/>
              <a:t>32</a:t>
            </a:r>
            <a:r>
              <a:rPr lang="ja-JP" altLang="en-US" sz="3600" dirty="0"/>
              <a:t>万人のうち耳鼻咽喉科医師は約</a:t>
            </a:r>
            <a:r>
              <a:rPr lang="en-US" altLang="ja-JP" sz="3600" dirty="0"/>
              <a:t>8700</a:t>
            </a:r>
            <a:r>
              <a:rPr lang="ja-JP" altLang="en-US" sz="3600" dirty="0"/>
              <a:t>名</a:t>
            </a:r>
            <a:endParaRPr lang="en-US" altLang="ja-JP" sz="3600" dirty="0"/>
          </a:p>
          <a:p>
            <a:r>
              <a:rPr lang="ja-JP" altLang="en-US" sz="3600" dirty="0"/>
              <a:t>　➡他科に比べて医師の数が少ないので早い段階で外来診療・手術を執刀できる</a:t>
            </a:r>
            <a:endParaRPr lang="en-US" altLang="ja-JP" sz="3600" dirty="0"/>
          </a:p>
          <a:p>
            <a:pPr marL="571500" indent="-571500">
              <a:buFont typeface="Wingdings" panose="05000000000000000000" pitchFamily="2" charset="2"/>
              <a:buChar char="Ø"/>
            </a:pPr>
            <a:endParaRPr kumimoji="1" lang="ja-JP" altLang="en-US" sz="3600" dirty="0"/>
          </a:p>
        </p:txBody>
      </p:sp>
      <p:pic>
        <p:nvPicPr>
          <p:cNvPr id="4" name="オーディオ 3">
            <a:hlinkClick r:id="" action="ppaction://media"/>
            <a:extLst>
              <a:ext uri="{FF2B5EF4-FFF2-40B4-BE49-F238E27FC236}">
                <a16:creationId xmlns:a16="http://schemas.microsoft.com/office/drawing/2014/main" id="{8E542CDE-DEE7-409C-B386-E1473EF488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4062080962"/>
      </p:ext>
    </p:extLst>
  </p:cSld>
  <p:clrMapOvr>
    <a:masterClrMapping/>
  </p:clrMapOvr>
  <mc:AlternateContent xmlns:mc="http://schemas.openxmlformats.org/markup-compatibility/2006">
    <mc:Choice xmlns:p14="http://schemas.microsoft.com/office/powerpoint/2010/main" Requires="p14">
      <p:transition spd="slow" p14:dur="2000" advTm="40570"/>
    </mc:Choice>
    <mc:Fallback>
      <p:transition spd="slow" advTm="4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5BFE46-7B37-4CE1-BD77-619145F83798}"/>
              </a:ext>
            </a:extLst>
          </p:cNvPr>
          <p:cNvSpPr>
            <a:spLocks noGrp="1"/>
          </p:cNvSpPr>
          <p:nvPr>
            <p:ph type="title"/>
          </p:nvPr>
        </p:nvSpPr>
        <p:spPr/>
        <p:txBody>
          <a:bodyPr>
            <a:normAutofit fontScale="90000"/>
          </a:bodyPr>
          <a:lstStyle/>
          <a:p>
            <a:r>
              <a:rPr kumimoji="1" lang="ja-JP" altLang="en-US" dirty="0"/>
              <a:t>秋田大学耳鼻咽喉科・頭頚部外科学講座</a:t>
            </a:r>
          </a:p>
        </p:txBody>
      </p:sp>
      <p:pic>
        <p:nvPicPr>
          <p:cNvPr id="9" name="コンテンツ プレースホルダー 8">
            <a:extLst>
              <a:ext uri="{FF2B5EF4-FFF2-40B4-BE49-F238E27FC236}">
                <a16:creationId xmlns:a16="http://schemas.microsoft.com/office/drawing/2014/main" id="{947C4FC7-EAC8-4F2C-8DBA-D9EE88F6F55D}"/>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90" t="33728" b="10545"/>
          <a:stretch/>
        </p:blipFill>
        <p:spPr>
          <a:xfrm>
            <a:off x="3148889" y="3425084"/>
            <a:ext cx="11990222" cy="4491364"/>
          </a:xfrm>
        </p:spPr>
      </p:pic>
      <p:pic>
        <p:nvPicPr>
          <p:cNvPr id="3" name="オーディオ 2">
            <a:hlinkClick r:id="" action="ppaction://media"/>
            <a:extLst>
              <a:ext uri="{FF2B5EF4-FFF2-40B4-BE49-F238E27FC236}">
                <a16:creationId xmlns:a16="http://schemas.microsoft.com/office/drawing/2014/main" id="{6525D73C-84DB-4D22-949D-DF13A560CA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1203786227"/>
      </p:ext>
    </p:extLst>
  </p:cSld>
  <p:clrMapOvr>
    <a:masterClrMapping/>
  </p:clrMapOvr>
  <mc:AlternateContent xmlns:mc="http://schemas.openxmlformats.org/markup-compatibility/2006">
    <mc:Choice xmlns:p14="http://schemas.microsoft.com/office/powerpoint/2010/main" Requires="p14">
      <p:transition spd="slow" p14:dur="2000" advTm="1232"/>
    </mc:Choice>
    <mc:Fallback>
      <p:transition spd="slow" advTm="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E43F7EA7-059A-471F-AD9A-95273615CDB1}"/>
              </a:ext>
            </a:extLst>
          </p:cNvPr>
          <p:cNvSpPr/>
          <p:nvPr/>
        </p:nvSpPr>
        <p:spPr>
          <a:xfrm>
            <a:off x="3843090" y="2765005"/>
            <a:ext cx="10424055" cy="23151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chemeClr val="tx1"/>
                </a:solidFill>
              </a:rPr>
              <a:t>1</a:t>
            </a:r>
            <a:r>
              <a:rPr kumimoji="1" lang="ja-JP" altLang="en-US" sz="3200" dirty="0">
                <a:solidFill>
                  <a:schemeClr val="tx1"/>
                </a:solidFill>
              </a:rPr>
              <a:t>年目</a:t>
            </a:r>
            <a:endParaRPr kumimoji="1" lang="en-US" altLang="ja-JP" sz="3200" dirty="0">
              <a:solidFill>
                <a:schemeClr val="tx1"/>
              </a:solidFill>
            </a:endParaRPr>
          </a:p>
          <a:p>
            <a:r>
              <a:rPr kumimoji="1" lang="en-US" altLang="ja-JP" sz="3200" dirty="0">
                <a:solidFill>
                  <a:schemeClr val="tx1"/>
                </a:solidFill>
              </a:rPr>
              <a:t>2</a:t>
            </a:r>
            <a:r>
              <a:rPr kumimoji="1" lang="ja-JP" altLang="en-US" sz="3200" dirty="0">
                <a:solidFill>
                  <a:schemeClr val="tx1"/>
                </a:solidFill>
              </a:rPr>
              <a:t>年目　　　　　　　　　　　　大学病院または</a:t>
            </a:r>
            <a:endParaRPr kumimoji="1" lang="en-US" altLang="ja-JP" sz="3200" dirty="0">
              <a:solidFill>
                <a:schemeClr val="tx1"/>
              </a:solidFill>
            </a:endParaRPr>
          </a:p>
          <a:p>
            <a:r>
              <a:rPr kumimoji="1" lang="en-US" altLang="ja-JP" sz="3200" dirty="0">
                <a:solidFill>
                  <a:schemeClr val="tx1"/>
                </a:solidFill>
              </a:rPr>
              <a:t>3</a:t>
            </a:r>
            <a:r>
              <a:rPr kumimoji="1" lang="ja-JP" altLang="en-US" sz="3200" dirty="0">
                <a:solidFill>
                  <a:schemeClr val="tx1"/>
                </a:solidFill>
              </a:rPr>
              <a:t>年目　　　　　　　　　　　　関連施設での臨床研修</a:t>
            </a:r>
          </a:p>
          <a:p>
            <a:r>
              <a:rPr kumimoji="1" lang="en-US" altLang="ja-JP" sz="3200" dirty="0">
                <a:solidFill>
                  <a:schemeClr val="tx1"/>
                </a:solidFill>
              </a:rPr>
              <a:t>4</a:t>
            </a:r>
            <a:r>
              <a:rPr kumimoji="1" lang="ja-JP" altLang="en-US" sz="3200" dirty="0">
                <a:solidFill>
                  <a:schemeClr val="tx1"/>
                </a:solidFill>
              </a:rPr>
              <a:t>年目</a:t>
            </a:r>
          </a:p>
        </p:txBody>
      </p:sp>
      <p:sp>
        <p:nvSpPr>
          <p:cNvPr id="2" name="タイトル 1"/>
          <p:cNvSpPr>
            <a:spLocks noGrp="1"/>
          </p:cNvSpPr>
          <p:nvPr>
            <p:ph type="title"/>
          </p:nvPr>
        </p:nvSpPr>
        <p:spPr>
          <a:xfrm>
            <a:off x="3242919" y="322227"/>
            <a:ext cx="12344400" cy="1714500"/>
          </a:xfrm>
        </p:spPr>
        <p:txBody>
          <a:bodyPr>
            <a:normAutofit/>
          </a:bodyPr>
          <a:lstStyle/>
          <a:p>
            <a:r>
              <a:rPr lang="ja-JP" altLang="en-US" dirty="0"/>
              <a:t> 入局後の基本的な流れ</a:t>
            </a:r>
            <a:endParaRPr kumimoji="1" lang="ja-JP" altLang="en-US" dirty="0"/>
          </a:p>
        </p:txBody>
      </p:sp>
      <p:sp>
        <p:nvSpPr>
          <p:cNvPr id="4" name="正方形/長方形 3"/>
          <p:cNvSpPr/>
          <p:nvPr/>
        </p:nvSpPr>
        <p:spPr>
          <a:xfrm>
            <a:off x="4758426" y="1942739"/>
            <a:ext cx="7585194" cy="4320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2</a:t>
            </a:r>
            <a:r>
              <a:rPr kumimoji="1" lang="ja-JP" altLang="en-US" sz="3200" dirty="0"/>
              <a:t>年間の初期臨床研修</a:t>
            </a:r>
          </a:p>
        </p:txBody>
      </p:sp>
      <p:sp>
        <p:nvSpPr>
          <p:cNvPr id="5" name="正方形/長方形 4"/>
          <p:cNvSpPr/>
          <p:nvPr/>
        </p:nvSpPr>
        <p:spPr>
          <a:xfrm>
            <a:off x="5106620" y="2769556"/>
            <a:ext cx="3024336" cy="6643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大学院入学</a:t>
            </a:r>
            <a:endParaRPr kumimoji="1" lang="ja-JP" altLang="en-US" sz="3200" dirty="0"/>
          </a:p>
        </p:txBody>
      </p:sp>
      <p:sp>
        <p:nvSpPr>
          <p:cNvPr id="6" name="正方形/長方形 5"/>
          <p:cNvSpPr/>
          <p:nvPr/>
        </p:nvSpPr>
        <p:spPr>
          <a:xfrm>
            <a:off x="5106620" y="4419653"/>
            <a:ext cx="3024336" cy="6604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学位取得</a:t>
            </a:r>
          </a:p>
        </p:txBody>
      </p:sp>
      <p:sp>
        <p:nvSpPr>
          <p:cNvPr id="7" name="正方形/長方形 6"/>
          <p:cNvSpPr/>
          <p:nvPr/>
        </p:nvSpPr>
        <p:spPr>
          <a:xfrm>
            <a:off x="4758426" y="5809606"/>
            <a:ext cx="8015499" cy="9343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専門研修</a:t>
            </a:r>
            <a:endParaRPr kumimoji="1" lang="en-US" altLang="ja-JP" sz="3200" dirty="0"/>
          </a:p>
          <a:p>
            <a:pPr algn="ctr"/>
            <a:r>
              <a:rPr lang="ja-JP" altLang="en-US" sz="3200" dirty="0"/>
              <a:t>専門認定医取得</a:t>
            </a:r>
            <a:endParaRPr kumimoji="1" lang="ja-JP" altLang="en-US" sz="3200" dirty="0"/>
          </a:p>
        </p:txBody>
      </p:sp>
      <p:sp>
        <p:nvSpPr>
          <p:cNvPr id="9" name="正方形/長方形 8"/>
          <p:cNvSpPr/>
          <p:nvPr/>
        </p:nvSpPr>
        <p:spPr>
          <a:xfrm>
            <a:off x="5741698" y="7140383"/>
            <a:ext cx="6081338" cy="141682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subspecialist</a:t>
            </a:r>
            <a:r>
              <a:rPr kumimoji="1" lang="ja-JP" altLang="en-US" sz="3200" dirty="0"/>
              <a:t>としての臨床研修</a:t>
            </a:r>
            <a:endParaRPr kumimoji="1" lang="en-US" altLang="ja-JP" sz="3200" dirty="0"/>
          </a:p>
          <a:p>
            <a:pPr algn="ctr"/>
            <a:r>
              <a:rPr lang="ja-JP" altLang="en-US" sz="3200" dirty="0"/>
              <a:t>研究留学</a:t>
            </a:r>
            <a:endParaRPr kumimoji="1" lang="ja-JP" altLang="en-US" sz="3200" dirty="0"/>
          </a:p>
        </p:txBody>
      </p:sp>
      <p:sp>
        <p:nvSpPr>
          <p:cNvPr id="10" name="下矢印 9"/>
          <p:cNvSpPr/>
          <p:nvPr/>
        </p:nvSpPr>
        <p:spPr>
          <a:xfrm>
            <a:off x="6186740" y="2391065"/>
            <a:ext cx="864096"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dirty="0"/>
          </a:p>
        </p:txBody>
      </p:sp>
      <p:sp>
        <p:nvSpPr>
          <p:cNvPr id="13" name="下矢印 12"/>
          <p:cNvSpPr/>
          <p:nvPr/>
        </p:nvSpPr>
        <p:spPr>
          <a:xfrm>
            <a:off x="6186740" y="5080138"/>
            <a:ext cx="864096" cy="72827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4" name="下矢印 13"/>
          <p:cNvSpPr/>
          <p:nvPr/>
        </p:nvSpPr>
        <p:spPr>
          <a:xfrm>
            <a:off x="8350319" y="6743986"/>
            <a:ext cx="864096"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6" name="下矢印 15"/>
          <p:cNvSpPr/>
          <p:nvPr/>
        </p:nvSpPr>
        <p:spPr>
          <a:xfrm>
            <a:off x="8782367" y="2360627"/>
            <a:ext cx="864096" cy="341387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7" name="正方形/長方形 16">
            <a:extLst>
              <a:ext uri="{FF2B5EF4-FFF2-40B4-BE49-F238E27FC236}">
                <a16:creationId xmlns:a16="http://schemas.microsoft.com/office/drawing/2014/main" id="{F646ECB0-DC93-48F0-B23F-70DEC4821F27}"/>
              </a:ext>
            </a:extLst>
          </p:cNvPr>
          <p:cNvSpPr/>
          <p:nvPr/>
        </p:nvSpPr>
        <p:spPr>
          <a:xfrm>
            <a:off x="5106620" y="3450166"/>
            <a:ext cx="3024336" cy="98770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研究</a:t>
            </a:r>
          </a:p>
        </p:txBody>
      </p:sp>
      <p:pic>
        <p:nvPicPr>
          <p:cNvPr id="3" name="オーディオ 2">
            <a:hlinkClick r:id="" action="ppaction://media"/>
            <a:extLst>
              <a:ext uri="{FF2B5EF4-FFF2-40B4-BE49-F238E27FC236}">
                <a16:creationId xmlns:a16="http://schemas.microsoft.com/office/drawing/2014/main" id="{00B6FC8F-D15F-4B86-9F51-4192A5D65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801128548"/>
      </p:ext>
    </p:extLst>
  </p:cSld>
  <p:clrMapOvr>
    <a:masterClrMapping/>
  </p:clrMapOvr>
  <mc:AlternateContent xmlns:mc="http://schemas.openxmlformats.org/markup-compatibility/2006">
    <mc:Choice xmlns:p14="http://schemas.microsoft.com/office/powerpoint/2010/main" Requires="p14">
      <p:transition spd="slow" p14:dur="2000" advTm="35290"/>
    </mc:Choice>
    <mc:Fallback>
      <p:transition spd="slow" advTm="3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51455"/>
            <a:ext cx="13716000" cy="8044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2971800" y="497242"/>
            <a:ext cx="12344400" cy="1714500"/>
          </a:xfrm>
        </p:spPr>
        <p:txBody>
          <a:bodyPr/>
          <a:lstStyle/>
          <a:p>
            <a:r>
              <a:rPr lang="ja-JP" altLang="en-US" dirty="0"/>
              <a:t>近年の留学先</a:t>
            </a:r>
            <a:endParaRPr kumimoji="1" lang="ja-JP" altLang="en-US" dirty="0"/>
          </a:p>
        </p:txBody>
      </p:sp>
      <p:sp>
        <p:nvSpPr>
          <p:cNvPr id="3" name="コンテンツ プレースホルダー 2"/>
          <p:cNvSpPr>
            <a:spLocks noGrp="1"/>
          </p:cNvSpPr>
          <p:nvPr>
            <p:ph idx="1"/>
          </p:nvPr>
        </p:nvSpPr>
        <p:spPr>
          <a:xfrm>
            <a:off x="3851412" y="3107084"/>
            <a:ext cx="11264280" cy="6788945"/>
          </a:xfrm>
        </p:spPr>
        <p:txBody>
          <a:bodyPr>
            <a:normAutofit/>
          </a:bodyPr>
          <a:lstStyle/>
          <a:p>
            <a:r>
              <a:rPr lang="ja-JP" altLang="en-US" dirty="0"/>
              <a:t>ベイラー医科大学（ヒューストン、アメリカ） </a:t>
            </a:r>
            <a:endParaRPr lang="en-US" altLang="ja-JP" dirty="0"/>
          </a:p>
          <a:p>
            <a:r>
              <a:rPr lang="ja-JP" altLang="en-US" dirty="0"/>
              <a:t>パスツール研究所（リール、フランス） </a:t>
            </a:r>
            <a:endParaRPr lang="en-US" altLang="ja-JP" dirty="0"/>
          </a:p>
          <a:p>
            <a:r>
              <a:rPr lang="ja-JP" altLang="en-US" dirty="0"/>
              <a:t>ピッツバーグ大学（ペンシルバニア、アメリカ） </a:t>
            </a:r>
            <a:endParaRPr lang="en-US" altLang="ja-JP" dirty="0"/>
          </a:p>
          <a:p>
            <a:r>
              <a:rPr lang="ja-JP" altLang="en-US" dirty="0"/>
              <a:t>ミネソタ大学（ミネソタ、アメリカ）</a:t>
            </a:r>
            <a:endParaRPr lang="en-US" altLang="ja-JP" dirty="0"/>
          </a:p>
          <a:p>
            <a:r>
              <a:rPr lang="ja-JP" altLang="en-US" dirty="0"/>
              <a:t>カリフォルニア大学（サンディエゴ、アメリカ）</a:t>
            </a:r>
            <a:endParaRPr lang="en-US" altLang="ja-JP" dirty="0"/>
          </a:p>
          <a:p>
            <a:r>
              <a:rPr lang="ja-JP" altLang="en-US" dirty="0"/>
              <a:t>ドレスデン工科大学（ドレスデン、ドイツ）</a:t>
            </a:r>
            <a:endParaRPr lang="en-US" altLang="ja-JP" dirty="0"/>
          </a:p>
          <a:p>
            <a:r>
              <a:rPr lang="ja-JP" altLang="en-US" dirty="0"/>
              <a:t>シカゴ大学（ミシガン、アメリカ）</a:t>
            </a:r>
            <a:endParaRPr lang="en-US" altLang="ja-JP" dirty="0"/>
          </a:p>
        </p:txBody>
      </p:sp>
      <p:pic>
        <p:nvPicPr>
          <p:cNvPr id="4" name="オーディオ 3">
            <a:hlinkClick r:id="" action="ppaction://media"/>
            <a:extLst>
              <a:ext uri="{FF2B5EF4-FFF2-40B4-BE49-F238E27FC236}">
                <a16:creationId xmlns:a16="http://schemas.microsoft.com/office/drawing/2014/main" id="{7BE72D02-595B-4435-9A3E-DD10BC00D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2946916854"/>
      </p:ext>
    </p:extLst>
  </p:cSld>
  <p:clrMapOvr>
    <a:masterClrMapping/>
  </p:clrMapOvr>
  <mc:AlternateContent xmlns:mc="http://schemas.openxmlformats.org/markup-compatibility/2006">
    <mc:Choice xmlns:p14="http://schemas.microsoft.com/office/powerpoint/2010/main" Requires="p14">
      <p:transition spd="slow" p14:dur="2000" advTm="10448"/>
    </mc:Choice>
    <mc:Fallback>
      <p:transition spd="slow" advTm="1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73594" y="165402"/>
            <a:ext cx="12344400" cy="1714500"/>
          </a:xfrm>
        </p:spPr>
        <p:txBody>
          <a:bodyPr>
            <a:normAutofit/>
          </a:bodyPr>
          <a:lstStyle/>
          <a:p>
            <a:r>
              <a:rPr kumimoji="1" lang="ja-JP" altLang="en-US" sz="6600" dirty="0"/>
              <a:t>手術件数</a:t>
            </a:r>
          </a:p>
        </p:txBody>
      </p:sp>
      <p:graphicFrame>
        <p:nvGraphicFramePr>
          <p:cNvPr id="11" name="コンテンツ プレースホルダー 10"/>
          <p:cNvGraphicFramePr>
            <a:graphicFrameLocks noGrp="1"/>
          </p:cNvGraphicFramePr>
          <p:nvPr>
            <p:ph idx="1"/>
          </p:nvPr>
        </p:nvGraphicFramePr>
        <p:xfrm>
          <a:off x="3189858" y="1363081"/>
          <a:ext cx="11894802" cy="8235454"/>
        </p:xfrm>
        <a:graphic>
          <a:graphicData uri="http://schemas.openxmlformats.org/drawingml/2006/table">
            <a:tbl>
              <a:tblPr firstRow="1" firstCol="1" bandRow="1">
                <a:tableStyleId>{5C22544A-7EE6-4342-B048-85BDC9FD1C3A}</a:tableStyleId>
              </a:tblPr>
              <a:tblGrid>
                <a:gridCol w="2173722">
                  <a:extLst>
                    <a:ext uri="{9D8B030D-6E8A-4147-A177-3AD203B41FA5}">
                      <a16:colId xmlns:a16="http://schemas.microsoft.com/office/drawing/2014/main" val="20000"/>
                    </a:ext>
                  </a:extLst>
                </a:gridCol>
                <a:gridCol w="270030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gridCol w="2700300">
                  <a:extLst>
                    <a:ext uri="{9D8B030D-6E8A-4147-A177-3AD203B41FA5}">
                      <a16:colId xmlns:a16="http://schemas.microsoft.com/office/drawing/2014/main" val="20004"/>
                    </a:ext>
                  </a:extLst>
                </a:gridCol>
                <a:gridCol w="1080120">
                  <a:extLst>
                    <a:ext uri="{9D8B030D-6E8A-4147-A177-3AD203B41FA5}">
                      <a16:colId xmlns:a16="http://schemas.microsoft.com/office/drawing/2014/main" val="20005"/>
                    </a:ext>
                  </a:extLst>
                </a:gridCol>
              </a:tblGrid>
              <a:tr h="240030">
                <a:tc>
                  <a:txBody>
                    <a:bodyPr/>
                    <a:lstStyle/>
                    <a:p>
                      <a:pPr algn="l">
                        <a:spcAft>
                          <a:spcPts val="0"/>
                        </a:spcAft>
                      </a:pPr>
                      <a:r>
                        <a:rPr lang="ja-JP" sz="1600" kern="0" dirty="0">
                          <a:effectLst/>
                        </a:rPr>
                        <a:t>　</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ja-JP" sz="1600" kern="0" dirty="0">
                          <a:effectLst/>
                        </a:rPr>
                        <a:t>手術名</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ja-JP" sz="1600" kern="0" dirty="0">
                          <a:effectLst/>
                        </a:rPr>
                        <a:t>件数</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ja-JP" sz="1600" kern="0" dirty="0">
                          <a:effectLst/>
                        </a:rPr>
                        <a:t>　</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ja-JP" sz="1600" kern="0">
                          <a:effectLst/>
                        </a:rPr>
                        <a:t>手術名</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ja-JP" sz="1600" kern="0">
                          <a:effectLst/>
                        </a:rPr>
                        <a:t>件数</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0"/>
                  </a:ext>
                </a:extLst>
              </a:tr>
              <a:tr h="240030">
                <a:tc rowSpan="10">
                  <a:txBody>
                    <a:bodyPr/>
                    <a:lstStyle/>
                    <a:p>
                      <a:pPr algn="ctr">
                        <a:spcAft>
                          <a:spcPts val="0"/>
                        </a:spcAft>
                      </a:pPr>
                      <a:r>
                        <a:rPr lang="ja-JP" sz="1600" kern="0" dirty="0">
                          <a:effectLst/>
                        </a:rPr>
                        <a:t>耳</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ja-JP" sz="1600" kern="0">
                          <a:effectLst/>
                        </a:rPr>
                        <a:t>外耳道形成術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a:t>
                      </a:r>
                      <a:endParaRPr lang="ja-JP" sz="1600" kern="100">
                        <a:effectLst/>
                        <a:latin typeface="Century"/>
                        <a:ea typeface="ＭＳ 明朝"/>
                        <a:cs typeface="Times New Roman"/>
                      </a:endParaRPr>
                    </a:p>
                  </a:txBody>
                  <a:tcPr marL="63090" marR="63090" marT="0" marB="0" anchor="ctr"/>
                </a:tc>
                <a:tc rowSpan="15">
                  <a:txBody>
                    <a:bodyPr/>
                    <a:lstStyle/>
                    <a:p>
                      <a:pPr algn="ctr">
                        <a:spcAft>
                          <a:spcPts val="0"/>
                        </a:spcAft>
                      </a:pPr>
                      <a:r>
                        <a:rPr lang="ja-JP" sz="1600" b="1" kern="0" dirty="0">
                          <a:solidFill>
                            <a:schemeClr val="bg1"/>
                          </a:solidFill>
                          <a:effectLst/>
                        </a:rPr>
                        <a:t>咽頭・喉頭</a:t>
                      </a:r>
                      <a:endParaRPr lang="ja-JP" sz="1600" b="1" kern="100" dirty="0">
                        <a:solidFill>
                          <a:schemeClr val="bg1"/>
                        </a:solidFill>
                        <a:effectLst/>
                        <a:latin typeface="Century"/>
                        <a:ea typeface="ＭＳ 明朝"/>
                        <a:cs typeface="Times New Roman"/>
                      </a:endParaRPr>
                    </a:p>
                  </a:txBody>
                  <a:tcPr marL="63090" marR="63090" marT="0" marB="0" anchor="ctr">
                    <a:solidFill>
                      <a:schemeClr val="accent1"/>
                    </a:solidFill>
                  </a:tcPr>
                </a:tc>
                <a:tc>
                  <a:txBody>
                    <a:bodyPr/>
                    <a:lstStyle/>
                    <a:p>
                      <a:pPr algn="ctr">
                        <a:spcAft>
                          <a:spcPts val="0"/>
                        </a:spcAft>
                      </a:pPr>
                      <a:r>
                        <a:rPr lang="ja-JP" sz="1600" kern="0">
                          <a:effectLst/>
                        </a:rPr>
                        <a:t>アデノイド切除術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4</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1"/>
                  </a:ext>
                </a:extLst>
              </a:tr>
              <a:tr h="240030">
                <a:tc vMerge="1">
                  <a:txBody>
                    <a:bodyPr/>
                    <a:lstStyle/>
                    <a:p>
                      <a:endParaRPr kumimoji="1" lang="ja-JP" altLang="en-US"/>
                    </a:p>
                  </a:txBody>
                  <a:tcPr/>
                </a:tc>
                <a:tc>
                  <a:txBody>
                    <a:bodyPr/>
                    <a:lstStyle/>
                    <a:p>
                      <a:pPr algn="ctr">
                        <a:spcAft>
                          <a:spcPts val="0"/>
                        </a:spcAft>
                      </a:pPr>
                      <a:r>
                        <a:rPr lang="ja-JP" sz="1600" kern="0">
                          <a:effectLst/>
                        </a:rPr>
                        <a:t>鼓膜形成術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8</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口蓋扁桃摘出術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6</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2"/>
                  </a:ext>
                </a:extLst>
              </a:tr>
              <a:tr h="240030">
                <a:tc vMerge="1">
                  <a:txBody>
                    <a:bodyPr/>
                    <a:lstStyle/>
                    <a:p>
                      <a:endParaRPr kumimoji="1" lang="ja-JP" altLang="en-US"/>
                    </a:p>
                  </a:txBody>
                  <a:tcPr/>
                </a:tc>
                <a:tc>
                  <a:txBody>
                    <a:bodyPr/>
                    <a:lstStyle/>
                    <a:p>
                      <a:pPr algn="ctr">
                        <a:spcAft>
                          <a:spcPts val="0"/>
                        </a:spcAft>
                      </a:pPr>
                      <a:r>
                        <a:rPr lang="ja-JP" sz="1600" kern="0">
                          <a:effectLst/>
                        </a:rPr>
                        <a:t>鼓室形成術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37</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舌亜全摘術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5</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3"/>
                  </a:ext>
                </a:extLst>
              </a:tr>
              <a:tr h="240030">
                <a:tc vMerge="1">
                  <a:txBody>
                    <a:bodyPr/>
                    <a:lstStyle/>
                    <a:p>
                      <a:endParaRPr kumimoji="1" lang="ja-JP" altLang="en-US"/>
                    </a:p>
                  </a:txBody>
                  <a:tcPr/>
                </a:tc>
                <a:tc>
                  <a:txBody>
                    <a:bodyPr/>
                    <a:lstStyle/>
                    <a:p>
                      <a:pPr algn="ctr">
                        <a:spcAft>
                          <a:spcPts val="0"/>
                        </a:spcAft>
                      </a:pPr>
                      <a:r>
                        <a:rPr lang="ja-JP" sz="1600" kern="0">
                          <a:effectLst/>
                        </a:rPr>
                        <a:t>人工内耳</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5</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舌半切術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7</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4"/>
                  </a:ext>
                </a:extLst>
              </a:tr>
              <a:tr h="240030">
                <a:tc vMerge="1">
                  <a:txBody>
                    <a:bodyPr/>
                    <a:lstStyle/>
                    <a:p>
                      <a:endParaRPr kumimoji="1" lang="ja-JP" altLang="en-US"/>
                    </a:p>
                  </a:txBody>
                  <a:tcPr/>
                </a:tc>
                <a:tc>
                  <a:txBody>
                    <a:bodyPr/>
                    <a:lstStyle/>
                    <a:p>
                      <a:pPr algn="ctr">
                        <a:spcAft>
                          <a:spcPts val="0"/>
                        </a:spcAft>
                      </a:pPr>
                      <a:r>
                        <a:rPr lang="ja-JP" sz="1600" kern="0">
                          <a:effectLst/>
                        </a:rPr>
                        <a:t>顔面神経減圧術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舌部分切除術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10</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5"/>
                  </a:ext>
                </a:extLst>
              </a:tr>
              <a:tr h="240030">
                <a:tc vMerge="1">
                  <a:txBody>
                    <a:bodyPr/>
                    <a:lstStyle/>
                    <a:p>
                      <a:endParaRPr kumimoji="1" lang="ja-JP" altLang="en-US"/>
                    </a:p>
                  </a:txBody>
                  <a:tcPr/>
                </a:tc>
                <a:tc>
                  <a:txBody>
                    <a:bodyPr/>
                    <a:lstStyle/>
                    <a:p>
                      <a:pPr algn="ctr">
                        <a:spcAft>
                          <a:spcPts val="0"/>
                        </a:spcAft>
                      </a:pPr>
                      <a:r>
                        <a:rPr lang="ja-JP" sz="1600" kern="0">
                          <a:effectLst/>
                        </a:rPr>
                        <a:t>鼓室試験解放</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前腕皮弁再建</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14</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6"/>
                  </a:ext>
                </a:extLst>
              </a:tr>
              <a:tr h="371834">
                <a:tc vMerge="1">
                  <a:txBody>
                    <a:bodyPr/>
                    <a:lstStyle/>
                    <a:p>
                      <a:endParaRPr kumimoji="1" lang="ja-JP" altLang="en-US"/>
                    </a:p>
                  </a:txBody>
                  <a:tcPr/>
                </a:tc>
                <a:tc>
                  <a:txBody>
                    <a:bodyPr/>
                    <a:lstStyle/>
                    <a:p>
                      <a:pPr algn="ctr">
                        <a:spcAft>
                          <a:spcPts val="0"/>
                        </a:spcAft>
                      </a:pPr>
                      <a:r>
                        <a:rPr lang="ja-JP" sz="1600" kern="0">
                          <a:effectLst/>
                        </a:rPr>
                        <a:t>聴神経腫瘍手術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マイクロラリンゴ手術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30</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7"/>
                  </a:ext>
                </a:extLst>
              </a:tr>
              <a:tr h="371834">
                <a:tc vMerge="1">
                  <a:txBody>
                    <a:bodyPr/>
                    <a:lstStyle/>
                    <a:p>
                      <a:endParaRPr kumimoji="1" lang="ja-JP" altLang="en-US"/>
                    </a:p>
                  </a:txBody>
                  <a:tcPr/>
                </a:tc>
                <a:tc>
                  <a:txBody>
                    <a:bodyPr/>
                    <a:lstStyle/>
                    <a:p>
                      <a:pPr algn="ctr">
                        <a:spcAft>
                          <a:spcPts val="0"/>
                        </a:spcAft>
                      </a:pPr>
                      <a:r>
                        <a:rPr lang="ja-JP" sz="1600" kern="0">
                          <a:effectLst/>
                        </a:rPr>
                        <a:t>内リンパ嚢解放術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レーザー切除術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12</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8"/>
                  </a:ext>
                </a:extLst>
              </a:tr>
              <a:tr h="371834">
                <a:tc vMerge="1">
                  <a:txBody>
                    <a:bodyPr/>
                    <a:lstStyle/>
                    <a:p>
                      <a:endParaRPr kumimoji="1" lang="ja-JP" altLang="en-US"/>
                    </a:p>
                  </a:txBody>
                  <a:tcPr/>
                </a:tc>
                <a:tc>
                  <a:txBody>
                    <a:bodyPr/>
                    <a:lstStyle/>
                    <a:p>
                      <a:pPr algn="ctr">
                        <a:spcAft>
                          <a:spcPts val="0"/>
                        </a:spcAft>
                      </a:pPr>
                      <a:r>
                        <a:rPr lang="ja-JP" sz="1600" kern="0" dirty="0">
                          <a:effectLst/>
                        </a:rPr>
                        <a:t>耳管ピン挿入</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気管支異物摘出術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09"/>
                  </a:ext>
                </a:extLst>
              </a:tr>
              <a:tr h="371834">
                <a:tc vMerge="1">
                  <a:txBody>
                    <a:bodyPr/>
                    <a:lstStyle/>
                    <a:p>
                      <a:endParaRPr kumimoji="1" lang="ja-JP" altLang="en-US"/>
                    </a:p>
                  </a:txBody>
                  <a:tcPr/>
                </a:tc>
                <a:tc>
                  <a:txBody>
                    <a:bodyPr/>
                    <a:lstStyle/>
                    <a:p>
                      <a:pPr algn="ctr">
                        <a:spcAft>
                          <a:spcPts val="0"/>
                        </a:spcAft>
                      </a:pPr>
                      <a:r>
                        <a:rPr lang="ja-JP" sz="1600" kern="0" dirty="0">
                          <a:effectLst/>
                        </a:rPr>
                        <a:t>側頭骨亜全摘術</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dirty="0">
                          <a:effectLst/>
                        </a:rPr>
                        <a:t>1</a:t>
                      </a:r>
                      <a:endParaRPr lang="ja-JP" sz="1600" kern="100" dirty="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咽頭悪性腫瘍切除術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6</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0"/>
                  </a:ext>
                </a:extLst>
              </a:tr>
              <a:tr h="371834">
                <a:tc rowSpan="7">
                  <a:txBody>
                    <a:bodyPr/>
                    <a:lstStyle/>
                    <a:p>
                      <a:pPr algn="ctr">
                        <a:spcAft>
                          <a:spcPts val="0"/>
                        </a:spcAft>
                      </a:pPr>
                      <a:r>
                        <a:rPr lang="ja-JP" sz="1600" kern="0" dirty="0">
                          <a:effectLst/>
                        </a:rPr>
                        <a:t>鼻・副鼻腔</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ja-JP" sz="1600" kern="0">
                          <a:effectLst/>
                        </a:rPr>
                        <a:t>内視鏡下副鼻腔手術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dirty="0">
                          <a:effectLst/>
                        </a:rPr>
                        <a:t>51</a:t>
                      </a:r>
                      <a:endParaRPr lang="ja-JP" sz="1600" kern="100" dirty="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喉頭全摘術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12</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1"/>
                  </a:ext>
                </a:extLst>
              </a:tr>
              <a:tr h="240030">
                <a:tc vMerge="1">
                  <a:txBody>
                    <a:bodyPr/>
                    <a:lstStyle/>
                    <a:p>
                      <a:endParaRPr kumimoji="1" lang="ja-JP" altLang="en-US"/>
                    </a:p>
                  </a:txBody>
                  <a:tcPr/>
                </a:tc>
                <a:tc>
                  <a:txBody>
                    <a:bodyPr/>
                    <a:lstStyle/>
                    <a:p>
                      <a:pPr algn="ctr">
                        <a:spcAft>
                          <a:spcPts val="0"/>
                        </a:spcAft>
                      </a:pPr>
                      <a:r>
                        <a:rPr lang="ja-JP" sz="1600" kern="0">
                          <a:effectLst/>
                        </a:rPr>
                        <a:t>下鼻甲介切除術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dirty="0">
                          <a:effectLst/>
                        </a:rPr>
                        <a:t>7</a:t>
                      </a:r>
                      <a:endParaRPr lang="ja-JP" sz="1600" kern="100" dirty="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en-US" sz="1600" kern="0">
                          <a:effectLst/>
                        </a:rPr>
                        <a:t>DP</a:t>
                      </a:r>
                      <a:r>
                        <a:rPr lang="ja-JP" sz="1600" kern="0">
                          <a:effectLst/>
                        </a:rPr>
                        <a:t>皮弁</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4</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2"/>
                  </a:ext>
                </a:extLst>
              </a:tr>
              <a:tr h="240030">
                <a:tc vMerge="1">
                  <a:txBody>
                    <a:bodyPr/>
                    <a:lstStyle/>
                    <a:p>
                      <a:endParaRPr kumimoji="1" lang="ja-JP" altLang="en-US"/>
                    </a:p>
                  </a:txBody>
                  <a:tcPr/>
                </a:tc>
                <a:tc>
                  <a:txBody>
                    <a:bodyPr/>
                    <a:lstStyle/>
                    <a:p>
                      <a:pPr algn="ctr">
                        <a:spcAft>
                          <a:spcPts val="0"/>
                        </a:spcAft>
                      </a:pPr>
                      <a:r>
                        <a:rPr lang="ja-JP" sz="1600" kern="0">
                          <a:effectLst/>
                        </a:rPr>
                        <a:t>上顎拡大全摘術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2</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大胸筋皮弁</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3"/>
                  </a:ext>
                </a:extLst>
              </a:tr>
              <a:tr h="240030">
                <a:tc vMerge="1">
                  <a:txBody>
                    <a:bodyPr/>
                    <a:lstStyle/>
                    <a:p>
                      <a:endParaRPr kumimoji="1" lang="ja-JP" altLang="en-US"/>
                    </a:p>
                  </a:txBody>
                  <a:tcPr/>
                </a:tc>
                <a:tc>
                  <a:txBody>
                    <a:bodyPr/>
                    <a:lstStyle/>
                    <a:p>
                      <a:pPr algn="ctr">
                        <a:spcAft>
                          <a:spcPts val="0"/>
                        </a:spcAft>
                      </a:pPr>
                      <a:r>
                        <a:rPr lang="ja-JP" sz="1600" kern="0">
                          <a:effectLst/>
                        </a:rPr>
                        <a:t>上顎骨全摘術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2</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腹直筋皮弁</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10</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4"/>
                  </a:ext>
                </a:extLst>
              </a:tr>
              <a:tr h="371834">
                <a:tc vMerge="1">
                  <a:txBody>
                    <a:bodyPr/>
                    <a:lstStyle/>
                    <a:p>
                      <a:endParaRPr kumimoji="1" lang="ja-JP" altLang="en-US"/>
                    </a:p>
                  </a:txBody>
                  <a:tcPr/>
                </a:tc>
                <a:tc>
                  <a:txBody>
                    <a:bodyPr/>
                    <a:lstStyle/>
                    <a:p>
                      <a:pPr algn="ctr">
                        <a:spcAft>
                          <a:spcPts val="0"/>
                        </a:spcAft>
                      </a:pPr>
                      <a:r>
                        <a:rPr lang="ja-JP" sz="1600" kern="0">
                          <a:effectLst/>
                        </a:rPr>
                        <a:t>上顎骨部分切除術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6</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遊離空腸皮弁</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5"/>
                  </a:ext>
                </a:extLst>
              </a:tr>
              <a:tr h="240030">
                <a:tc vMerge="1">
                  <a:txBody>
                    <a:bodyPr/>
                    <a:lstStyle/>
                    <a:p>
                      <a:endParaRPr kumimoji="1" lang="ja-JP" altLang="en-US"/>
                    </a:p>
                  </a:txBody>
                  <a:tcPr/>
                </a:tc>
                <a:tc>
                  <a:txBody>
                    <a:bodyPr/>
                    <a:lstStyle/>
                    <a:p>
                      <a:pPr algn="ctr">
                        <a:spcAft>
                          <a:spcPts val="0"/>
                        </a:spcAft>
                      </a:pPr>
                      <a:r>
                        <a:rPr lang="ja-JP" sz="1600" kern="0">
                          <a:effectLst/>
                        </a:rPr>
                        <a:t>鼻中隔矯正術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16</a:t>
                      </a:r>
                      <a:endParaRPr lang="ja-JP" sz="1600" kern="100">
                        <a:effectLst/>
                        <a:latin typeface="Century"/>
                        <a:ea typeface="ＭＳ 明朝"/>
                        <a:cs typeface="Times New Roman"/>
                      </a:endParaRPr>
                    </a:p>
                  </a:txBody>
                  <a:tcPr marL="63090" marR="63090" marT="0" marB="0" anchor="ctr"/>
                </a:tc>
                <a:tc rowSpan="10">
                  <a:txBody>
                    <a:bodyPr/>
                    <a:lstStyle/>
                    <a:p>
                      <a:pPr algn="ctr">
                        <a:spcAft>
                          <a:spcPts val="0"/>
                        </a:spcAft>
                      </a:pPr>
                      <a:r>
                        <a:rPr lang="ja-JP" sz="1600" b="1" kern="0" dirty="0">
                          <a:solidFill>
                            <a:schemeClr val="bg1"/>
                          </a:solidFill>
                          <a:effectLst/>
                        </a:rPr>
                        <a:t>頸部</a:t>
                      </a:r>
                      <a:endParaRPr lang="ja-JP" sz="1600" b="1" kern="100" dirty="0">
                        <a:solidFill>
                          <a:schemeClr val="bg1"/>
                        </a:solidFill>
                        <a:effectLst/>
                        <a:latin typeface="Century"/>
                        <a:ea typeface="ＭＳ 明朝"/>
                        <a:cs typeface="Times New Roman"/>
                      </a:endParaRPr>
                    </a:p>
                  </a:txBody>
                  <a:tcPr marL="63090" marR="63090" marT="0" marB="0" anchor="ctr">
                    <a:solidFill>
                      <a:schemeClr val="accent1"/>
                    </a:solidFill>
                  </a:tcPr>
                </a:tc>
                <a:tc>
                  <a:txBody>
                    <a:bodyPr/>
                    <a:lstStyle/>
                    <a:p>
                      <a:pPr algn="ctr">
                        <a:spcAft>
                          <a:spcPts val="0"/>
                        </a:spcAft>
                      </a:pPr>
                      <a:r>
                        <a:rPr lang="ja-JP" sz="1600" kern="0">
                          <a:effectLst/>
                        </a:rPr>
                        <a:t>頸部廓清術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53</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6"/>
                  </a:ext>
                </a:extLst>
              </a:tr>
              <a:tr h="371834">
                <a:tc vMerge="1">
                  <a:txBody>
                    <a:bodyPr/>
                    <a:lstStyle/>
                    <a:p>
                      <a:endParaRPr kumimoji="1" lang="ja-JP" altLang="en-US"/>
                    </a:p>
                  </a:txBody>
                  <a:tcPr/>
                </a:tc>
                <a:tc>
                  <a:txBody>
                    <a:bodyPr/>
                    <a:lstStyle/>
                    <a:p>
                      <a:pPr algn="ctr">
                        <a:spcAft>
                          <a:spcPts val="0"/>
                        </a:spcAft>
                      </a:pPr>
                      <a:r>
                        <a:rPr lang="ja-JP" sz="1600" kern="0">
                          <a:effectLst/>
                        </a:rPr>
                        <a:t>眼窩底骨整復術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5</a:t>
                      </a:r>
                      <a:endParaRPr lang="ja-JP" sz="1600" kern="100">
                        <a:effectLst/>
                        <a:latin typeface="Century"/>
                        <a:ea typeface="ＭＳ 明朝"/>
                        <a:cs typeface="Times New Roman"/>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センチネルリンパ節生検</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7</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7"/>
                  </a:ext>
                </a:extLst>
              </a:tr>
              <a:tr h="240030">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リンパ節生検</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23</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8"/>
                  </a:ext>
                </a:extLst>
              </a:tr>
              <a:tr h="240030">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下顎骨切除術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5</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19"/>
                  </a:ext>
                </a:extLst>
              </a:tr>
              <a:tr h="240030">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気管切開術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33</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0"/>
                  </a:ext>
                </a:extLst>
              </a:tr>
              <a:tr h="240030">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a:effectLst/>
                        </a:rPr>
                        <a:t>甲状腺亜全摘術</a:t>
                      </a:r>
                      <a:endParaRPr lang="ja-JP" sz="1600" kern="10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8</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1"/>
                  </a:ext>
                </a:extLst>
              </a:tr>
              <a:tr h="371834">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dirty="0">
                          <a:effectLst/>
                        </a:rPr>
                        <a:t>甲状腺悪性腫瘍手術</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4</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2"/>
                  </a:ext>
                </a:extLst>
              </a:tr>
              <a:tr h="371834">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dirty="0">
                          <a:effectLst/>
                        </a:rPr>
                        <a:t>耳下腺腫瘍切除術</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20</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3"/>
                  </a:ext>
                </a:extLst>
              </a:tr>
              <a:tr h="371834">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dirty="0">
                          <a:effectLst/>
                        </a:rPr>
                        <a:t>耳下腺悪性腫瘍手術</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3</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4"/>
                  </a:ext>
                </a:extLst>
              </a:tr>
              <a:tr h="371834">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vMerge="1">
                  <a:txBody>
                    <a:bodyPr/>
                    <a:lstStyle/>
                    <a:p>
                      <a:endParaRPr kumimoji="1" lang="ja-JP" altLang="en-US"/>
                    </a:p>
                  </a:txBody>
                  <a:tcPr/>
                </a:tc>
                <a:tc>
                  <a:txBody>
                    <a:bodyPr/>
                    <a:lstStyle/>
                    <a:p>
                      <a:pPr algn="ctr">
                        <a:spcAft>
                          <a:spcPts val="0"/>
                        </a:spcAft>
                      </a:pPr>
                      <a:r>
                        <a:rPr lang="ja-JP" sz="1600" kern="0" dirty="0">
                          <a:effectLst/>
                        </a:rPr>
                        <a:t>顎下腺腫瘍切除術</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a:effectLst/>
                        </a:rPr>
                        <a:t>5</a:t>
                      </a:r>
                      <a:endParaRPr lang="ja-JP" sz="1600" kern="10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5"/>
                  </a:ext>
                </a:extLst>
              </a:tr>
              <a:tr h="240030">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a:effectLst/>
                        <a:latin typeface="Century"/>
                      </a:endParaRPr>
                    </a:p>
                  </a:txBody>
                  <a:tcPr marL="63090" marR="63090" marT="0" marB="0" anchor="ctr"/>
                </a:tc>
                <a:tc>
                  <a:txBody>
                    <a:bodyPr/>
                    <a:lstStyle/>
                    <a:p>
                      <a:pPr algn="ctr">
                        <a:spcAft>
                          <a:spcPts val="0"/>
                        </a:spcAft>
                      </a:pPr>
                      <a:r>
                        <a:rPr lang="ja-JP" sz="1600" b="1" kern="0" dirty="0">
                          <a:solidFill>
                            <a:schemeClr val="bg1"/>
                          </a:solidFill>
                          <a:effectLst/>
                        </a:rPr>
                        <a:t>その他</a:t>
                      </a:r>
                      <a:endParaRPr lang="ja-JP" sz="1600" b="1" kern="100" dirty="0">
                        <a:solidFill>
                          <a:schemeClr val="bg1"/>
                        </a:solidFill>
                        <a:effectLst/>
                        <a:latin typeface="Century"/>
                        <a:ea typeface="ＭＳ 明朝"/>
                        <a:cs typeface="Times New Roman"/>
                      </a:endParaRPr>
                    </a:p>
                  </a:txBody>
                  <a:tcPr marL="63090" marR="63090" marT="0" marB="0" anchor="ctr">
                    <a:solidFill>
                      <a:schemeClr val="accent1"/>
                    </a:solidFill>
                  </a:tcPr>
                </a:tc>
                <a:tc>
                  <a:txBody>
                    <a:bodyPr/>
                    <a:lstStyle/>
                    <a:p>
                      <a:pPr algn="ctr">
                        <a:spcAft>
                          <a:spcPts val="0"/>
                        </a:spcAft>
                      </a:pPr>
                      <a:r>
                        <a:rPr lang="ja-JP" sz="1600" kern="0" dirty="0">
                          <a:effectLst/>
                        </a:rPr>
                        <a:t>　</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dirty="0">
                          <a:effectLst/>
                        </a:rPr>
                        <a:t>164</a:t>
                      </a:r>
                      <a:endParaRPr lang="ja-JP" sz="1600" kern="100" dirty="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6"/>
                  </a:ext>
                </a:extLst>
              </a:tr>
              <a:tr h="240030">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endParaRPr lang="ja-JP" sz="1600" kern="100" dirty="0">
                        <a:effectLst/>
                        <a:latin typeface="Century"/>
                      </a:endParaRPr>
                    </a:p>
                  </a:txBody>
                  <a:tcPr marL="63090" marR="63090" marT="0" marB="0" anchor="ctr"/>
                </a:tc>
                <a:tc>
                  <a:txBody>
                    <a:bodyPr/>
                    <a:lstStyle/>
                    <a:p>
                      <a:pPr algn="ctr">
                        <a:spcAft>
                          <a:spcPts val="0"/>
                        </a:spcAft>
                      </a:pPr>
                      <a:r>
                        <a:rPr lang="ja-JP" sz="1600" b="1" kern="0" dirty="0">
                          <a:solidFill>
                            <a:schemeClr val="bg1"/>
                          </a:solidFill>
                          <a:effectLst/>
                        </a:rPr>
                        <a:t>総数</a:t>
                      </a:r>
                      <a:endParaRPr lang="ja-JP" sz="1600" b="1" kern="100" dirty="0">
                        <a:solidFill>
                          <a:schemeClr val="bg1"/>
                        </a:solidFill>
                        <a:effectLst/>
                        <a:latin typeface="Century"/>
                        <a:ea typeface="ＭＳ 明朝"/>
                        <a:cs typeface="Times New Roman"/>
                      </a:endParaRPr>
                    </a:p>
                  </a:txBody>
                  <a:tcPr marL="63090" marR="63090" marT="0" marB="0" anchor="ctr">
                    <a:solidFill>
                      <a:schemeClr val="accent1"/>
                    </a:solidFill>
                  </a:tcPr>
                </a:tc>
                <a:tc>
                  <a:txBody>
                    <a:bodyPr/>
                    <a:lstStyle/>
                    <a:p>
                      <a:pPr algn="ctr">
                        <a:spcAft>
                          <a:spcPts val="0"/>
                        </a:spcAft>
                      </a:pPr>
                      <a:r>
                        <a:rPr lang="ja-JP" sz="1600" kern="0" dirty="0">
                          <a:effectLst/>
                        </a:rPr>
                        <a:t>　</a:t>
                      </a:r>
                      <a:endParaRPr lang="ja-JP" sz="1600" kern="100" dirty="0">
                        <a:effectLst/>
                        <a:latin typeface="Century"/>
                        <a:ea typeface="ＭＳ 明朝"/>
                        <a:cs typeface="Times New Roman"/>
                      </a:endParaRPr>
                    </a:p>
                  </a:txBody>
                  <a:tcPr marL="63090" marR="63090" marT="0" marB="0" anchor="ctr"/>
                </a:tc>
                <a:tc>
                  <a:txBody>
                    <a:bodyPr/>
                    <a:lstStyle/>
                    <a:p>
                      <a:pPr algn="ctr">
                        <a:spcAft>
                          <a:spcPts val="0"/>
                        </a:spcAft>
                      </a:pPr>
                      <a:r>
                        <a:rPr lang="en-US" sz="1600" kern="0" dirty="0">
                          <a:effectLst/>
                        </a:rPr>
                        <a:t>604</a:t>
                      </a:r>
                      <a:endParaRPr lang="ja-JP" sz="1600" kern="100" dirty="0">
                        <a:effectLst/>
                        <a:latin typeface="Century"/>
                        <a:ea typeface="ＭＳ 明朝"/>
                        <a:cs typeface="Times New Roman"/>
                      </a:endParaRPr>
                    </a:p>
                  </a:txBody>
                  <a:tcPr marL="63090" marR="63090" marT="0" marB="0" anchor="ctr"/>
                </a:tc>
                <a:extLst>
                  <a:ext uri="{0D108BD9-81ED-4DB2-BD59-A6C34878D82A}">
                    <a16:rowId xmlns:a16="http://schemas.microsoft.com/office/drawing/2014/main" val="10027"/>
                  </a:ext>
                </a:extLst>
              </a:tr>
            </a:tbl>
          </a:graphicData>
        </a:graphic>
      </p:graphicFrame>
      <p:pic>
        <p:nvPicPr>
          <p:cNvPr id="3" name="オーディオ 2">
            <a:hlinkClick r:id="" action="ppaction://media"/>
            <a:extLst>
              <a:ext uri="{FF2B5EF4-FFF2-40B4-BE49-F238E27FC236}">
                <a16:creationId xmlns:a16="http://schemas.microsoft.com/office/drawing/2014/main" id="{84CED248-E91C-4593-9867-6338AF5E58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2784429098"/>
      </p:ext>
    </p:extLst>
  </p:cSld>
  <p:clrMapOvr>
    <a:masterClrMapping/>
  </p:clrMapOvr>
  <mc:AlternateContent xmlns:mc="http://schemas.openxmlformats.org/markup-compatibility/2006">
    <mc:Choice xmlns:p14="http://schemas.microsoft.com/office/powerpoint/2010/main" Requires="p14">
      <p:transition spd="slow" p14:dur="2000" advTm="12362"/>
    </mc:Choice>
    <mc:Fallback>
      <p:transition spd="slow" advTm="1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87955" y="606996"/>
            <a:ext cx="4768044" cy="1714500"/>
          </a:xfrm>
        </p:spPr>
        <p:txBody>
          <a:bodyPr>
            <a:normAutofit/>
          </a:bodyPr>
          <a:lstStyle/>
          <a:p>
            <a:r>
              <a:rPr kumimoji="1" lang="ja-JP" altLang="en-US" dirty="0"/>
              <a:t>関連病院</a:t>
            </a:r>
            <a:br>
              <a:rPr kumimoji="1" lang="en-US" altLang="ja-JP" dirty="0"/>
            </a:br>
            <a:r>
              <a:rPr lang="ja-JP" altLang="en-US" sz="2100" dirty="0"/>
              <a:t>括弧内は常勤人数</a:t>
            </a:r>
          </a:p>
        </p:txBody>
      </p:sp>
      <p:sp>
        <p:nvSpPr>
          <p:cNvPr id="3" name="コンテンツ プレースホルダー 2"/>
          <p:cNvSpPr>
            <a:spLocks noGrp="1"/>
          </p:cNvSpPr>
          <p:nvPr>
            <p:ph idx="1"/>
          </p:nvPr>
        </p:nvSpPr>
        <p:spPr>
          <a:xfrm>
            <a:off x="7513478" y="838832"/>
            <a:ext cx="10774521" cy="9175323"/>
          </a:xfrm>
        </p:spPr>
        <p:txBody>
          <a:bodyPr numCol="2">
            <a:noAutofit/>
          </a:bodyPr>
          <a:lstStyle/>
          <a:p>
            <a:r>
              <a:rPr lang="ja-JP" altLang="en-US" sz="2800" b="1" dirty="0">
                <a:latin typeface="ＭＳ 明朝" panose="02020609040205080304" pitchFamily="17" charset="-128"/>
                <a:ea typeface="ＭＳ 明朝" panose="02020609040205080304" pitchFamily="17" charset="-128"/>
              </a:rPr>
              <a:t>秋田労災病院</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北秋田市民病院</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能代厚生医療センター</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湖東総合病院</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秋田厚生医療センター </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秋田市立総合病院 </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中通総合病院</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秋田赤十字病院 </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市立角館総合病院</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市立田沢湖病院</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大曲厚生医療センター </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平鹿総合病院 </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市立大森病院</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雄勝中央病院 </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羽後町立病院</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由利組合総合病院 </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2</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a:p>
            <a:r>
              <a:rPr lang="ja-JP" altLang="en-US" sz="2800" b="1" dirty="0">
                <a:latin typeface="ＭＳ 明朝" panose="02020609040205080304" pitchFamily="17" charset="-128"/>
                <a:ea typeface="ＭＳ 明朝" panose="02020609040205080304" pitchFamily="17" charset="-128"/>
              </a:rPr>
              <a:t>本荘第一病院</a:t>
            </a:r>
            <a:endParaRPr lang="en-US" altLang="ja-JP" sz="2800" b="1" dirty="0">
              <a:latin typeface="ＭＳ 明朝" panose="02020609040205080304" pitchFamily="17" charset="-128"/>
              <a:ea typeface="ＭＳ 明朝" panose="02020609040205080304" pitchFamily="17" charset="-128"/>
            </a:endParaRPr>
          </a:p>
          <a:p>
            <a:r>
              <a:rPr lang="ja-JP" altLang="en-US" sz="2800" b="1" u="sng" dirty="0">
                <a:latin typeface="ＭＳ 明朝" panose="02020609040205080304" pitchFamily="17" charset="-128"/>
                <a:ea typeface="ＭＳ 明朝" panose="02020609040205080304" pitchFamily="17" charset="-128"/>
              </a:rPr>
              <a:t>男鹿みなと市民病院</a:t>
            </a:r>
            <a:r>
              <a:rPr lang="ja-JP" altLang="en-US" sz="28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1</a:t>
            </a:r>
            <a:r>
              <a:rPr lang="ja-JP" altLang="en-US" sz="2800" b="1" dirty="0">
                <a:latin typeface="ＭＳ 明朝" panose="02020609040205080304" pitchFamily="17" charset="-128"/>
                <a:ea typeface="ＭＳ 明朝" panose="02020609040205080304" pitchFamily="17" charset="-128"/>
              </a:rPr>
              <a:t>）</a:t>
            </a:r>
            <a:endParaRPr lang="en-US" altLang="ja-JP" sz="2800" b="1" dirty="0">
              <a:latin typeface="ＭＳ 明朝" panose="02020609040205080304" pitchFamily="17" charset="-128"/>
              <a:ea typeface="ＭＳ 明朝" panose="02020609040205080304" pitchFamily="17" charset="-128"/>
            </a:endParaRPr>
          </a:p>
        </p:txBody>
      </p:sp>
      <p:pic>
        <p:nvPicPr>
          <p:cNvPr id="4" name="図 3"/>
          <p:cNvPicPr>
            <a:picLocks noChangeAspect="1"/>
          </p:cNvPicPr>
          <p:nvPr/>
        </p:nvPicPr>
        <p:blipFill>
          <a:blip r:embed="rId5"/>
          <a:stretch>
            <a:fillRect/>
          </a:stretch>
        </p:blipFill>
        <p:spPr>
          <a:xfrm>
            <a:off x="3647936" y="2983261"/>
            <a:ext cx="3840068" cy="5432291"/>
          </a:xfrm>
          <a:prstGeom prst="rect">
            <a:avLst/>
          </a:prstGeom>
        </p:spPr>
      </p:pic>
      <p:sp>
        <p:nvSpPr>
          <p:cNvPr id="5" name="円/楕円 4"/>
          <p:cNvSpPr/>
          <p:nvPr/>
        </p:nvSpPr>
        <p:spPr>
          <a:xfrm>
            <a:off x="6210046" y="3603416"/>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6" name="円/楕円 5"/>
          <p:cNvSpPr/>
          <p:nvPr/>
        </p:nvSpPr>
        <p:spPr>
          <a:xfrm>
            <a:off x="4758572" y="5300205"/>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7" name="円/楕円 6"/>
          <p:cNvSpPr/>
          <p:nvPr/>
        </p:nvSpPr>
        <p:spPr>
          <a:xfrm>
            <a:off x="4956877" y="5465457"/>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8" name="円/楕円 7"/>
          <p:cNvSpPr/>
          <p:nvPr/>
        </p:nvSpPr>
        <p:spPr>
          <a:xfrm>
            <a:off x="4753063" y="5548083"/>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9" name="円/楕円 8"/>
          <p:cNvSpPr/>
          <p:nvPr/>
        </p:nvSpPr>
        <p:spPr>
          <a:xfrm>
            <a:off x="5822387" y="7334010"/>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0" name="円/楕円 9"/>
          <p:cNvSpPr/>
          <p:nvPr/>
        </p:nvSpPr>
        <p:spPr>
          <a:xfrm>
            <a:off x="6011741" y="6850394"/>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1" name="円/楕円 10"/>
          <p:cNvSpPr/>
          <p:nvPr/>
        </p:nvSpPr>
        <p:spPr>
          <a:xfrm>
            <a:off x="5787616" y="6417723"/>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2" name="円/楕円 11"/>
          <p:cNvSpPr/>
          <p:nvPr/>
        </p:nvSpPr>
        <p:spPr>
          <a:xfrm>
            <a:off x="4653910" y="3937760"/>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3" name="円/楕円 12"/>
          <p:cNvSpPr/>
          <p:nvPr/>
        </p:nvSpPr>
        <p:spPr>
          <a:xfrm>
            <a:off x="4703485" y="6497399"/>
            <a:ext cx="198305" cy="1652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pic>
        <p:nvPicPr>
          <p:cNvPr id="14" name="オーディオ 13">
            <a:hlinkClick r:id="" action="ppaction://media"/>
            <a:extLst>
              <a:ext uri="{FF2B5EF4-FFF2-40B4-BE49-F238E27FC236}">
                <a16:creationId xmlns:a16="http://schemas.microsoft.com/office/drawing/2014/main" id="{9A76DFBB-F41C-4684-AD60-75CD882CD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65700" y="9664700"/>
            <a:ext cx="406400" cy="406400"/>
          </a:xfrm>
          <a:prstGeom prst="rect">
            <a:avLst/>
          </a:prstGeom>
        </p:spPr>
      </p:pic>
    </p:spTree>
    <p:extLst>
      <p:ext uri="{BB962C8B-B14F-4D97-AF65-F5344CB8AC3E}">
        <p14:creationId xmlns:p14="http://schemas.microsoft.com/office/powerpoint/2010/main" val="2828413785"/>
      </p:ext>
    </p:extLst>
  </p:cSld>
  <p:clrMapOvr>
    <a:masterClrMapping/>
  </p:clrMapOvr>
  <mc:AlternateContent xmlns:mc="http://schemas.openxmlformats.org/markup-compatibility/2006">
    <mc:Choice xmlns:p14="http://schemas.microsoft.com/office/powerpoint/2010/main" Requires="p14">
      <p:transition spd="slow" p14:dur="2000" advTm="10334"/>
    </mc:Choice>
    <mc:Fallback>
      <p:transition spd="slow" advTm="10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シャボン">
  <a:themeElements>
    <a:clrScheme name="シャボン">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シャボン">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シャボン">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640</TotalTime>
  <Words>1772</Words>
  <Application>Microsoft Office PowerPoint</Application>
  <PresentationFormat>ユーザー設定</PresentationFormat>
  <Paragraphs>287</Paragraphs>
  <Slides>18</Slides>
  <Notes>11</Notes>
  <HiddenSlides>3</HiddenSlides>
  <MMClips>15</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18</vt:i4>
      </vt:variant>
    </vt:vector>
  </HeadingPairs>
  <TitlesOfParts>
    <vt:vector size="28" baseType="lpstr">
      <vt:lpstr>ＭＳ ゴシック</vt:lpstr>
      <vt:lpstr>ＭＳ 明朝</vt:lpstr>
      <vt:lpstr>Arial</vt:lpstr>
      <vt:lpstr>Calibri</vt:lpstr>
      <vt:lpstr>Calibri Light</vt:lpstr>
      <vt:lpstr>Century</vt:lpstr>
      <vt:lpstr>Garamond</vt:lpstr>
      <vt:lpstr>Wingdings</vt:lpstr>
      <vt:lpstr>Office テーマ</vt:lpstr>
      <vt:lpstr>シャボン</vt:lpstr>
      <vt:lpstr>秋田大学医学部附属病院専門研修プログラム</vt:lpstr>
      <vt:lpstr>耳鼻咽喉科・頭頸部外科の診療領域</vt:lpstr>
      <vt:lpstr>数多くの専門領域で活躍</vt:lpstr>
      <vt:lpstr>診療の特徴・魅力</vt:lpstr>
      <vt:lpstr>秋田大学耳鼻咽喉科・頭頚部外科学講座</vt:lpstr>
      <vt:lpstr> 入局後の基本的な流れ</vt:lpstr>
      <vt:lpstr>近年の留学先</vt:lpstr>
      <vt:lpstr>手術件数</vt:lpstr>
      <vt:lpstr>関連病院 括弧内は常勤人数</vt:lpstr>
      <vt:lpstr>耳鼻咽喉科・頭頚部外科Q＆A</vt:lpstr>
      <vt:lpstr>耳鼻咽喉科・頭頚部外科Q＆A</vt:lpstr>
      <vt:lpstr>耳鼻咽喉科・頭頚部外科Q＆A</vt:lpstr>
      <vt:lpstr>耳鼻咽喉科・頭頚部外科Q＆A</vt:lpstr>
      <vt:lpstr>耳鼻咽喉科・頭頚部外科Q＆A</vt:lpstr>
      <vt:lpstr>お待ちしています！</vt:lpstr>
      <vt:lpstr>PowerPoint プレゼンテーション</vt:lpstr>
      <vt:lpstr>専門医取得までのロードマップ</vt:lpstr>
      <vt:lpstr>卒業後から専門医取得まで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秋田大学医学部附属病院卒後臨床研修プログラム</dc:title>
  <dc:creator>14101000</dc:creator>
  <cp:lastModifiedBy> </cp:lastModifiedBy>
  <cp:revision>41</cp:revision>
  <cp:lastPrinted>2020-05-08T06:41:00Z</cp:lastPrinted>
  <dcterms:created xsi:type="dcterms:W3CDTF">2020-05-08T06:26:07Z</dcterms:created>
  <dcterms:modified xsi:type="dcterms:W3CDTF">2020-06-08T06:05:03Z</dcterms:modified>
</cp:coreProperties>
</file>